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4" r:id="rId2"/>
  </p:sldMasterIdLst>
  <p:notesMasterIdLst>
    <p:notesMasterId r:id="rId36"/>
  </p:notesMasterIdLst>
  <p:sldIdLst>
    <p:sldId id="256" r:id="rId3"/>
    <p:sldId id="275" r:id="rId4"/>
    <p:sldId id="300" r:id="rId5"/>
    <p:sldId id="277" r:id="rId6"/>
    <p:sldId id="267" r:id="rId7"/>
    <p:sldId id="304" r:id="rId8"/>
    <p:sldId id="306" r:id="rId9"/>
    <p:sldId id="305" r:id="rId10"/>
    <p:sldId id="269" r:id="rId11"/>
    <p:sldId id="280" r:id="rId12"/>
    <p:sldId id="281" r:id="rId13"/>
    <p:sldId id="282" r:id="rId14"/>
    <p:sldId id="283" r:id="rId15"/>
    <p:sldId id="284" r:id="rId16"/>
    <p:sldId id="285" r:id="rId17"/>
    <p:sldId id="288" r:id="rId18"/>
    <p:sldId id="286" r:id="rId19"/>
    <p:sldId id="289" r:id="rId20"/>
    <p:sldId id="301" r:id="rId21"/>
    <p:sldId id="302" r:id="rId22"/>
    <p:sldId id="303" r:id="rId23"/>
    <p:sldId id="279" r:id="rId24"/>
    <p:sldId id="298" r:id="rId25"/>
    <p:sldId id="299" r:id="rId26"/>
    <p:sldId id="278" r:id="rId27"/>
    <p:sldId id="290" r:id="rId28"/>
    <p:sldId id="292" r:id="rId29"/>
    <p:sldId id="291" r:id="rId30"/>
    <p:sldId id="296" r:id="rId31"/>
    <p:sldId id="297" r:id="rId32"/>
    <p:sldId id="294" r:id="rId33"/>
    <p:sldId id="295" r:id="rId34"/>
    <p:sldId id="293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DC94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Motor Torque vs RPM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RPM(τ)</c:v>
          </c:tx>
          <c:marker>
            <c:symbol val="none"/>
          </c:marker>
          <c:xVal>
            <c:numRef>
              <c:f>Sheet1!$A$1:$A$2</c:f>
              <c:numCache>
                <c:formatCode>General</c:formatCode>
                <c:ptCount val="2"/>
                <c:pt idx="0">
                  <c:v>0</c:v>
                </c:pt>
                <c:pt idx="1">
                  <c:v>219</c:v>
                </c:pt>
              </c:numCache>
            </c:numRef>
          </c:xVal>
          <c:yVal>
            <c:numRef>
              <c:f>Sheet1!$B$1:$B$2</c:f>
              <c:numCache>
                <c:formatCode>General</c:formatCode>
                <c:ptCount val="2"/>
                <c:pt idx="0">
                  <c:v>65</c:v>
                </c:pt>
                <c:pt idx="1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v>RPM(τ0)</c:v>
          </c:tx>
          <c:spPr>
            <a:ln>
              <a:noFill/>
            </a:ln>
          </c:spPr>
          <c:marker>
            <c:symbol val="diamond"/>
            <c:size val="9"/>
          </c:marker>
          <c:dLbls>
            <c:dLbl>
              <c:idx val="0"/>
              <c:layout>
                <c:manualLayout>
                  <c:x val="-4.461584347411119E-2"/>
                  <c:y val="-5.2305467804548381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Sheet1!$D$2</c:f>
              <c:numCache>
                <c:formatCode>General</c:formatCode>
                <c:ptCount val="1"/>
                <c:pt idx="0">
                  <c:v>14.3</c:v>
                </c:pt>
              </c:numCache>
            </c:numRef>
          </c:xVal>
          <c:yVal>
            <c:numRef>
              <c:f>Sheet1!$E$2</c:f>
              <c:numCache>
                <c:formatCode>0.0</c:formatCode>
                <c:ptCount val="1"/>
                <c:pt idx="0">
                  <c:v>60.8</c:v>
                </c:pt>
              </c:numCache>
            </c:numRef>
          </c:yVal>
          <c:smooth val="1"/>
        </c:ser>
        <c:ser>
          <c:idx val="3"/>
          <c:order val="2"/>
          <c:tx>
            <c:v>RPM(τ35)</c:v>
          </c:tx>
          <c:spPr>
            <a:ln>
              <a:noFill/>
            </a:ln>
          </c:spPr>
          <c:marker>
            <c:symbol val="diamond"/>
            <c:size val="9"/>
            <c:spPr>
              <a:solidFill>
                <a:srgbClr val="00B050"/>
              </a:solidFill>
            </c:spPr>
          </c:marker>
          <c:dLbls>
            <c:dLbl>
              <c:idx val="0"/>
              <c:layout>
                <c:manualLayout>
                  <c:x val="-7.2754371612639326E-2"/>
                  <c:y val="5.6297483772612254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b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Sheet1!$D$3</c:f>
              <c:numCache>
                <c:formatCode>General</c:formatCode>
                <c:ptCount val="1"/>
                <c:pt idx="0">
                  <c:v>22.2</c:v>
                </c:pt>
              </c:numCache>
            </c:numRef>
          </c:xVal>
          <c:yVal>
            <c:numRef>
              <c:f>Sheet1!$E$3</c:f>
              <c:numCache>
                <c:formatCode>General</c:formatCode>
                <c:ptCount val="1"/>
                <c:pt idx="0">
                  <c:v>58.4</c:v>
                </c:pt>
              </c:numCache>
            </c:numRef>
          </c:yVal>
          <c:smooth val="1"/>
        </c:ser>
        <c:ser>
          <c:idx val="2"/>
          <c:order val="3"/>
          <c:tx>
            <c:v>RPM(τrated)</c:v>
          </c:tx>
          <c:spPr>
            <a:ln>
              <a:noFill/>
            </a:ln>
            <a:effectLst>
              <a:innerShdw blurRad="1270000">
                <a:prstClr val="black"/>
              </a:innerShdw>
            </a:effectLst>
          </c:spPr>
          <c:marker>
            <c:symbol val="diamond"/>
            <c:size val="9"/>
            <c:spPr>
              <a:effectLst>
                <a:innerShdw blurRad="1270000">
                  <a:prstClr val="black"/>
                </a:inn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numRef>
              <c:f>Sheet1!$D$4</c:f>
              <c:numCache>
                <c:formatCode>General</c:formatCode>
                <c:ptCount val="1"/>
                <c:pt idx="0">
                  <c:v>45.08</c:v>
                </c:pt>
              </c:numCache>
            </c:numRef>
          </c:xVal>
          <c:yVal>
            <c:numRef>
              <c:f>Sheet1!$E$4</c:f>
              <c:numCache>
                <c:formatCode>General</c:formatCode>
                <c:ptCount val="1"/>
                <c:pt idx="0">
                  <c:v>53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279040"/>
        <c:axId val="117279584"/>
      </c:scatterChart>
      <c:valAx>
        <c:axId val="117279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Torque (Ncm)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7279584"/>
        <c:crosses val="autoZero"/>
        <c:crossBetween val="midCat"/>
      </c:valAx>
      <c:valAx>
        <c:axId val="1172795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RPM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727904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94588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87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02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75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41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942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3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1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36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74241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79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94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15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3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78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0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40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5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849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5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1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9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6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45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664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62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50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0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92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965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964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938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5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11.png"/><Relationship Id="rId4" Type="http://schemas.openxmlformats.org/officeDocument/2006/relationships/image" Target="../media/image310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436539" y="1260455"/>
            <a:ext cx="6270922" cy="157367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Milestone </a:t>
            </a:r>
            <a:r>
              <a:rPr lang="en" dirty="0" smtClean="0"/>
              <a:t>2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4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Presented by: Sulfur Tungsten Silver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Evandro Valente - ENES100 - Section </a:t>
            </a:r>
            <a:r>
              <a:rPr lang="en" dirty="0" smtClean="0"/>
              <a:t>0601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Free body diagram of wheel over sand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57350" y="1225636"/>
            <a:ext cx="2686050" cy="2686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2886075" y="2454361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01147" y="2682961"/>
            <a:ext cx="0" cy="460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>
            <a:off x="3114675" y="2568661"/>
            <a:ext cx="4857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01147" y="2000250"/>
            <a:ext cx="0" cy="454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ular Arrow 29"/>
          <p:cNvSpPr/>
          <p:nvPr/>
        </p:nvSpPr>
        <p:spPr>
          <a:xfrm rot="16200000">
            <a:off x="2488861" y="2139658"/>
            <a:ext cx="843788" cy="860339"/>
          </a:xfrm>
          <a:prstGeom prst="circular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67440" y="3911686"/>
            <a:ext cx="94297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891299" y="3570589"/>
            <a:ext cx="94297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891299" y="3560549"/>
            <a:ext cx="0" cy="59698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600450" y="2430161"/>
                <a:ext cx="37170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240215"/>
                <a:ext cx="494494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814940" y="1723251"/>
                <a:ext cx="376257" cy="266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53" y="2297668"/>
                <a:ext cx="502125" cy="391261"/>
              </a:xfrm>
              <a:prstGeom prst="rect">
                <a:avLst/>
              </a:prstGeom>
              <a:blipFill rotWithShape="1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173015" y="2454360"/>
                <a:ext cx="3722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53" y="3272480"/>
                <a:ext cx="49507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4229101" y="222885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727272" y="3178773"/>
                <a:ext cx="5060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62" y="4238364"/>
                <a:ext cx="72827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815901" y="3429000"/>
                <a:ext cx="4253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𝑅𝑅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201" y="4572000"/>
                <a:ext cx="58919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23151" y="3773186"/>
                <a:ext cx="36279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4" y="5030915"/>
                <a:ext cx="48038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05091" y="4146694"/>
                <a:ext cx="3701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22" y="5528925"/>
                <a:ext cx="49346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486400" y="1143000"/>
                <a:ext cx="217170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i="1" dirty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050" i="1">
                          <a:latin typeface="Cambria Math"/>
                          <a:ea typeface="Cambria Math"/>
                        </a:rPr>
                        <m:t>Σ</m:t>
                      </m:r>
                      <m:r>
                        <a:rPr lang="el-GR" sz="1050" i="1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𝐼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US" sz="105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=</m:t>
                      </m:r>
                      <m:r>
                        <a:rPr lang="en-US" sz="105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endParaRPr lang="en-US" sz="1050" dirty="0"/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524000"/>
                <a:ext cx="2895600" cy="175432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314450" y="4514850"/>
                <a:ext cx="40576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/>
                  <a:t>Resultant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050" i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𝑅𝑅</m:t>
                        </m:r>
                      </m:sub>
                    </m:sSub>
                  </m:oMath>
                </a14:m>
                <a:r>
                  <a:rPr lang="en-US" sz="1050" i="1" dirty="0"/>
                  <a:t> points directly at wheel center </a:t>
                </a:r>
                <a:endParaRPr lang="en-US" sz="1050" i="1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019800"/>
                <a:ext cx="5410200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015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7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Free body diagram of wheel over sand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57350" y="1225636"/>
            <a:ext cx="2686050" cy="2686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2886075" y="2454361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01147" y="2682961"/>
            <a:ext cx="0" cy="460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>
            <a:off x="3114675" y="2568661"/>
            <a:ext cx="4857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01147" y="2000250"/>
            <a:ext cx="0" cy="454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ular Arrow 29"/>
          <p:cNvSpPr/>
          <p:nvPr/>
        </p:nvSpPr>
        <p:spPr>
          <a:xfrm rot="16200000">
            <a:off x="2464916" y="2162691"/>
            <a:ext cx="842321" cy="860339"/>
          </a:xfrm>
          <a:prstGeom prst="circular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67440" y="3911686"/>
            <a:ext cx="94297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891299" y="3570589"/>
            <a:ext cx="94297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891299" y="3560549"/>
            <a:ext cx="0" cy="5969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600450" y="2430161"/>
                <a:ext cx="37170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240215"/>
                <a:ext cx="494494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814940" y="1723251"/>
                <a:ext cx="376257" cy="266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53" y="2297668"/>
                <a:ext cx="502125" cy="391261"/>
              </a:xfrm>
              <a:prstGeom prst="rect">
                <a:avLst/>
              </a:prstGeom>
              <a:blipFill rotWithShape="1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173015" y="2454360"/>
                <a:ext cx="3722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53" y="3272480"/>
                <a:ext cx="49507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4229101" y="222885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727272" y="3178773"/>
                <a:ext cx="5060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62" y="4238364"/>
                <a:ext cx="72827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815901" y="3429000"/>
                <a:ext cx="4253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𝑅𝑅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201" y="4572000"/>
                <a:ext cx="58919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23151" y="3773186"/>
                <a:ext cx="36279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4" y="5030915"/>
                <a:ext cx="48038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05091" y="4146694"/>
                <a:ext cx="3701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22" y="5528925"/>
                <a:ext cx="49346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486400" y="1143000"/>
                <a:ext cx="217170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latin typeface="Cambria Math"/>
                    <a:ea typeface="Cambria Math"/>
                  </a:rPr>
                  <a:t>At constant velocity,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sz="1050" i="1">
                          <a:latin typeface="Cambria Math"/>
                          <a:ea typeface="Cambria Math"/>
                        </a:rPr>
                        <m:t>Σ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𝑚𝑎</m:t>
                      </m:r>
                    </m:oMath>
                  </m:oMathPara>
                </a14:m>
                <a:endParaRPr lang="en-US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𝑅𝑅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𝑅𝑅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endParaRPr lang="en-US" sz="1050" dirty="0"/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524000"/>
                <a:ext cx="2895600" cy="1754326"/>
              </a:xfrm>
              <a:prstGeom prst="rect">
                <a:avLst/>
              </a:prstGeom>
              <a:blipFill rotWithShape="1">
                <a:blip r:embed="rId9"/>
                <a:stretch>
                  <a:fillRect l="-1684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314450" y="4514850"/>
                <a:ext cx="4057650" cy="266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05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05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05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sz="1050" i="1">
                        <a:latin typeface="Cambria Math"/>
                      </a:rPr>
                      <m:t>𝑔</m:t>
                    </m:r>
                  </m:oMath>
                </a14:m>
                <a:r>
                  <a:rPr lang="en-US" sz="1050" i="1" dirty="0"/>
                  <a:t> are internal forces </a:t>
                </a:r>
                <a:endParaRPr lang="en-US" sz="1050" i="1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019800"/>
                <a:ext cx="5410200" cy="391261"/>
              </a:xfrm>
              <a:prstGeom prst="rect">
                <a:avLst/>
              </a:prstGeom>
              <a:blipFill rotWithShape="1">
                <a:blip r:embed="rId10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82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flipH="1">
            <a:off x="2524846" y="1875822"/>
            <a:ext cx="3924321" cy="1126446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5640284" y="1544943"/>
            <a:ext cx="485775" cy="4857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Oval 5"/>
          <p:cNvSpPr/>
          <p:nvPr/>
        </p:nvSpPr>
        <p:spPr>
          <a:xfrm>
            <a:off x="3640034" y="2116443"/>
            <a:ext cx="485775" cy="4857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 rot="20700000">
            <a:off x="3441311" y="1690085"/>
            <a:ext cx="2686050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4802825" y="1830525"/>
            <a:ext cx="6339" cy="6859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725884" y="1761522"/>
            <a:ext cx="171450" cy="15489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962360" y="2573643"/>
            <a:ext cx="178625" cy="5212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943600" y="2002144"/>
            <a:ext cx="195112" cy="5554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112753" y="2230743"/>
            <a:ext cx="163625" cy="554073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697184" y="1259193"/>
            <a:ext cx="2000250" cy="542925"/>
          </a:xfrm>
          <a:prstGeom prst="straightConnector1">
            <a:avLst/>
          </a:prstGeom>
          <a:ln w="381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88965" y="2573643"/>
            <a:ext cx="554386" cy="1645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20467" y="2027086"/>
            <a:ext cx="523133" cy="1465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20700000">
                <a:off x="4831329" y="1131552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>
                          <a:latin typeface="Cambria Math"/>
                          <a:ea typeface="Cambria Math"/>
                          <a:cs typeface="Arial" pitchFamily="34" charset="0"/>
                        </a:rPr>
                        <m:t>ℓ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4917771" y="1493346"/>
                <a:ext cx="400571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 rot="20700000">
                <a:off x="2983544" y="2393070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2454058" y="3175370"/>
                <a:ext cx="40057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677517" y="2474952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cs typeface="Arial" pitchFamily="34" charset="0"/>
                        </a:rPr>
                        <m:t>𝑚𝑔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689" y="3299936"/>
                <a:ext cx="40057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9697" r="-606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091339" y="3094851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𝑁𝑟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118" y="4126468"/>
                <a:ext cx="40057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106267" y="2532102"/>
                <a:ext cx="300428" cy="26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𝑁𝑓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689" y="3376136"/>
                <a:ext cx="400571" cy="391582"/>
              </a:xfrm>
              <a:prstGeom prst="rect">
                <a:avLst/>
              </a:prstGeom>
              <a:blipFill rotWithShape="1">
                <a:blip r:embed="rId6"/>
                <a:stretch>
                  <a:fillRect l="-23077" r="-615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rot="20700000">
                <a:off x="3450946" y="2390745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1050" i="1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3077260" y="3172270"/>
                <a:ext cx="40057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 rot="20700000">
                <a:off x="5553008" y="1850725"/>
                <a:ext cx="300428" cy="26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1050" i="1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5880010" y="2449753"/>
                <a:ext cx="400571" cy="391582"/>
              </a:xfrm>
              <a:prstGeom prst="rect">
                <a:avLst/>
              </a:prstGeom>
              <a:blipFill rotWithShape="1">
                <a:blip r:embed="rId8"/>
                <a:stretch>
                  <a:fillRect l="-9877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34517" y="2639544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ea typeface="Cambria Math"/>
                          <a:cs typeface="Arial" pitchFamily="34" charset="0"/>
                        </a:rPr>
                        <m:t>𝜃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89" y="3519392"/>
                <a:ext cx="40057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 flipH="1" flipV="1">
            <a:off x="2514600" y="2569110"/>
            <a:ext cx="69029" cy="2423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583629" y="2731562"/>
            <a:ext cx="228548" cy="6614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 rot="20700000">
                <a:off x="2754944" y="2557662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cs typeface="Arial" pitchFamily="34" charset="0"/>
                        </a:rPr>
                        <m:t>𝑥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2149258" y="3394826"/>
                <a:ext cx="400571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 rot="20700000">
                <a:off x="2373879" y="2326644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cs typeface="Arial" pitchFamily="34" charset="0"/>
                        </a:rPr>
                        <m:t>𝑦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1641171" y="3086802"/>
                <a:ext cx="400571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itle 1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Franklin Gothic Book" panose="020B0503020102020204" pitchFamily="34" charset="0"/>
              </a:rPr>
              <a:t>Model </a:t>
            </a:r>
            <a:r>
              <a:rPr lang="en-US" dirty="0" smtClean="0">
                <a:latin typeface="Franklin Gothic Book" panose="020B0503020102020204" pitchFamily="34" charset="0"/>
              </a:rPr>
              <a:t>used to </a:t>
            </a:r>
            <a:r>
              <a:rPr lang="en-US" dirty="0" smtClean="0">
                <a:latin typeface="Franklin Gothic Book" panose="020B0503020102020204" pitchFamily="34" charset="0"/>
              </a:rPr>
              <a:t>derive </a:t>
            </a:r>
            <a:r>
              <a:rPr lang="en-US" dirty="0" smtClean="0">
                <a:latin typeface="Franklin Gothic Book" panose="020B0503020102020204" pitchFamily="34" charset="0"/>
              </a:rPr>
              <a:t>calculations</a:t>
            </a:r>
            <a:endParaRPr lang="en-US" dirty="0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1600200" y="3255657"/>
                <a:ext cx="6172200" cy="108773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050" dirty="0"/>
                  <a:t>At stall,</a:t>
                </a:r>
              </a:p>
              <a:p>
                <a:r>
                  <a:rPr lang="en-US" sz="1050" dirty="0"/>
                  <a:t>X: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050" i="1">
                            <a:latin typeface="Cambria Math"/>
                          </a:rPr>
                          <m:t>𝐹</m:t>
                        </m:r>
                      </m:e>
                    </m:nary>
                    <m:r>
                      <a:rPr lang="en-US" sz="1050" i="1">
                        <a:latin typeface="Cambria Math"/>
                      </a:rPr>
                      <m:t>=</m:t>
                    </m:r>
                    <m:r>
                      <a:rPr lang="en-US" sz="1050" i="1">
                        <a:latin typeface="Cambria Math"/>
                      </a:rPr>
                      <m:t>𝑚𝑎</m:t>
                    </m:r>
                  </m:oMath>
                </a14:m>
                <a:r>
                  <a:rPr lang="en-US" sz="1050" dirty="0"/>
                  <a:t>		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𝜏</m:t>
                        </m:r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𝑟</m:t>
                        </m:r>
                      </m:sub>
                    </m:sSub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+</m:t>
                    </m:r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𝜏</m:t>
                        </m:r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𝑓</m:t>
                        </m:r>
                      </m:sub>
                    </m:sSub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−</m:t>
                    </m:r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𝑚𝑔</m:t>
                    </m:r>
                    <m:func>
                      <m:func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50">
                            <a:latin typeface="Cambria Math"/>
                            <a:ea typeface="Cambria Math"/>
                            <a:cs typeface="Arial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𝜃</m:t>
                        </m:r>
                      </m:e>
                    </m:func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−</m:t>
                    </m:r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𝑅𝑅𝑟</m:t>
                        </m:r>
                      </m:sub>
                    </m:sSub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−</m:t>
                    </m:r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𝑅𝑅𝑓</m:t>
                        </m:r>
                      </m:sub>
                    </m:sSub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=</m:t>
                    </m:r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0</m:t>
                    </m:r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 </m:t>
                    </m:r>
                  </m:oMath>
                </a14:m>
                <a:endParaRPr lang="en-US" sz="1050" dirty="0"/>
              </a:p>
              <a:p>
                <a:r>
                  <a:rPr lang="en-US" sz="1050" dirty="0"/>
                  <a:t>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050" i="1">
                            <a:latin typeface="Cambria Math"/>
                          </a:rPr>
                          <m:t>𝐹</m:t>
                        </m:r>
                      </m:e>
                    </m:nary>
                    <m:r>
                      <a:rPr lang="en-US" sz="1050" i="1">
                        <a:latin typeface="Cambria Math"/>
                      </a:rPr>
                      <m:t>=</m:t>
                    </m:r>
                    <m:r>
                      <a:rPr lang="en-US" sz="1050" i="1">
                        <a:latin typeface="Cambria Math"/>
                      </a:rPr>
                      <m:t>𝑚𝑎</m:t>
                    </m:r>
                  </m:oMath>
                </a14:m>
                <a:r>
                  <a:rPr lang="en-US" sz="1050" dirty="0"/>
                  <a:t>		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𝑁𝑟</m:t>
                        </m:r>
                      </m:sub>
                    </m:sSub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𝑁𝑓</m:t>
                        </m:r>
                      </m:sub>
                    </m:sSub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−</m:t>
                    </m:r>
                    <m:r>
                      <a:rPr lang="en-US" sz="1050" i="1">
                        <a:latin typeface="Cambria Math"/>
                      </a:rPr>
                      <m:t>𝑚𝑔</m:t>
                    </m:r>
                    <m:func>
                      <m:func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5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</m:oMath>
                </a14:m>
                <a:endParaRPr lang="en-US" sz="1050" dirty="0"/>
              </a:p>
              <a:p>
                <a:r>
                  <a:rPr lang="en-US" sz="1050" i="1" dirty="0"/>
                  <a:t>Torque from contact point of front wheels</a:t>
                </a:r>
                <a:endParaRPr lang="en-US" sz="1050" dirty="0"/>
              </a:p>
              <a:p>
                <a:r>
                  <a:rPr lang="en-US" sz="1050" dirty="0"/>
                  <a:t>𝜏</a:t>
                </a:r>
                <a14:m>
                  <m:oMath xmlns:m="http://schemas.openxmlformats.org/officeDocument/2006/math">
                    <m:r>
                      <a:rPr lang="en-US" sz="1050">
                        <a:latin typeface="Cambria Math"/>
                        <a:ea typeface="Cambria Math"/>
                      </a:rPr>
                      <m:t>: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0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nary>
                    <m:r>
                      <a:rPr lang="en-US" sz="105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05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sz="105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50" dirty="0"/>
                  <a:t>		</a:t>
                </a:r>
                <a14:m>
                  <m:oMath xmlns:m="http://schemas.openxmlformats.org/officeDocument/2006/math">
                    <m:r>
                      <a:rPr lang="en-US" sz="1050" i="1" dirty="0">
                        <a:latin typeface="Cambria Math"/>
                        <a:ea typeface="Cambria Math"/>
                        <a:cs typeface="Arial" pitchFamily="34" charset="0"/>
                      </a:rPr>
                      <m:t>ℓ</m:t>
                    </m:r>
                    <m:r>
                      <a:rPr lang="en-US" sz="1050" i="1" dirty="0">
                        <a:latin typeface="Cambria Math"/>
                        <a:ea typeface="Cambria Math"/>
                        <a:cs typeface="Arial" pitchFamily="34" charset="0"/>
                      </a:rPr>
                      <m:t>𝑚𝑔</m:t>
                    </m:r>
                    <m:func>
                      <m:func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5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sz="1050" i="1">
                        <a:latin typeface="Cambria Math"/>
                      </a:rPr>
                      <m:t>+</m:t>
                    </m:r>
                    <m:r>
                      <a:rPr lang="en-US" sz="1050" i="1">
                        <a:latin typeface="Cambria Math"/>
                      </a:rPr>
                      <m:t>h</m:t>
                    </m:r>
                    <m:r>
                      <a:rPr lang="en-US" sz="1050" i="1">
                        <a:latin typeface="Cambria Math"/>
                      </a:rPr>
                      <m:t>𝑚𝑔</m:t>
                    </m:r>
                    <m:func>
                      <m:func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5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sz="1050" i="1">
                        <a:latin typeface="Cambria Math"/>
                      </a:rPr>
                      <m:t>−</m:t>
                    </m:r>
                    <m:r>
                      <a:rPr lang="en-US" sz="1050" i="1">
                        <a:latin typeface="Cambria Math"/>
                      </a:rPr>
                      <m:t>4</m:t>
                    </m:r>
                    <m:r>
                      <a:rPr lang="en-US" sz="1050" i="1" dirty="0">
                        <a:latin typeface="Cambria Math"/>
                        <a:ea typeface="Cambria Math"/>
                        <a:cs typeface="Arial" pitchFamily="34" charset="0"/>
                      </a:rPr>
                      <m:t>ℓ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𝑁𝑟</m:t>
                        </m:r>
                      </m:sub>
                    </m:sSub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0</m:t>
                    </m:r>
                  </m:oMath>
                </a14:m>
                <a:endParaRPr lang="en-US" sz="1050" dirty="0"/>
              </a:p>
              <a:p>
                <a:r>
                  <a:rPr lang="en-US" sz="1050" dirty="0"/>
                  <a:t>	</a:t>
                </a: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340876"/>
                <a:ext cx="8229600" cy="1798826"/>
              </a:xfrm>
              <a:prstGeom prst="rect">
                <a:avLst/>
              </a:prstGeom>
              <a:blipFill rotWithShape="1">
                <a:blip r:embed="rId12"/>
                <a:stretch>
                  <a:fillRect l="-1630" t="-9153" b="-22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Arrow Connector 115"/>
          <p:cNvCxnSpPr/>
          <p:nvPr/>
        </p:nvCxnSpPr>
        <p:spPr>
          <a:xfrm flipH="1">
            <a:off x="3979986" y="2416190"/>
            <a:ext cx="523133" cy="1553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 rot="20700000">
                <a:off x="4183694" y="2216877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𝑅𝑅𝑟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4054258" y="2940446"/>
                <a:ext cx="400571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22500" r="-6250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/>
          <p:cNvCxnSpPr/>
          <p:nvPr/>
        </p:nvCxnSpPr>
        <p:spPr>
          <a:xfrm flipH="1">
            <a:off x="5943600" y="1887843"/>
            <a:ext cx="448417" cy="12558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20700000">
                <a:off x="6200695" y="1628089"/>
                <a:ext cx="300428" cy="26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𝑅𝑅𝑓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6743593" y="2152905"/>
                <a:ext cx="400571" cy="391582"/>
              </a:xfrm>
              <a:prstGeom prst="rect">
                <a:avLst/>
              </a:prstGeom>
              <a:blipFill rotWithShape="1">
                <a:blip r:embed="rId14"/>
                <a:stretch>
                  <a:fillRect l="-23457" r="-1358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/>
          <p:cNvCxnSpPr>
            <a:endCxn id="7" idx="0"/>
          </p:cNvCxnSpPr>
          <p:nvPr/>
        </p:nvCxnSpPr>
        <p:spPr>
          <a:xfrm>
            <a:off x="4677517" y="1357860"/>
            <a:ext cx="88329" cy="33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 rot="20700000">
                <a:off x="4069394" y="1360152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>
                          <a:latin typeface="Cambria Math"/>
                          <a:ea typeface="Cambria Math"/>
                          <a:cs typeface="Arial" pitchFamily="34" charset="0"/>
                        </a:rPr>
                        <m:t>ℓ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3901858" y="1798146"/>
                <a:ext cx="40057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00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8700" y="246185"/>
                <a:ext cx="7763608" cy="471267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i="1" dirty="0">
                    <a:latin typeface="Cambria Math"/>
                    <a:ea typeface="Cambria Math"/>
                  </a:rPr>
                  <a:t>Stall torque in one rear wheel on an incline</a:t>
                </a:r>
                <a:r>
                  <a:rPr lang="en-US" i="1" dirty="0">
                    <a:latin typeface="Cambria Math"/>
                    <a:ea typeface="Cambria Math"/>
                  </a:rPr>
                  <a:t/>
                </a:r>
                <a:br>
                  <a:rPr lang="en-US" i="1" dirty="0">
                    <a:latin typeface="Cambria Math"/>
                    <a:ea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𝑅𝑅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𝑅𝑅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𝑁𝑟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𝑅𝑅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[</m:t>
                          </m:r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  <m:r>
                            <a:rPr lang="en-US" i="1">
                              <a:latin typeface="Cambria Math"/>
                            </a:rPr>
                            <m:t>.</m:t>
                          </m:r>
                          <m:r>
                            <a:rPr lang="en-US" i="1">
                              <a:latin typeface="Cambria Math"/>
                            </a:rPr>
                            <m:t>33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∙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cs typeface="Arial" pitchFamily="34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cs typeface="Arial" pitchFamily="34" charset="0"/>
                                    </a:rPr>
                                    <m:t>𝑁𝑟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a:rPr lang="en-US" i="1">
                              <a:latin typeface="Cambria Math"/>
                            </a:rPr>
                            <m:t>/</m:t>
                          </m:r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>
                    <a:latin typeface="Cambria Math"/>
                  </a:rPr>
                  <a:t/>
                </a:r>
                <a:br>
                  <a:rPr lang="en-US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𝑁𝑟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ℓ</m:t>
                          </m:r>
                          <m:r>
                            <a:rPr lang="en-US" i="1">
                              <a:latin typeface="Cambria Math"/>
                            </a:rPr>
                            <m:t>𝑚𝑔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  <m:r>
                            <a:rPr lang="en-US" i="1">
                              <a:latin typeface="Cambria Math"/>
                            </a:rPr>
                            <m:t>𝑚𝑔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sz="2100" dirty="0"/>
                  <a:t>r = wheel radius</a:t>
                </a:r>
                <a:br>
                  <a:rPr lang="en-US" sz="2100" dirty="0"/>
                </a:br>
                <a:r>
                  <a:rPr lang="en-US" sz="2100" dirty="0"/>
                  <a:t>w = wheel width</a:t>
                </a:r>
                <a:br>
                  <a:rPr lang="en-US" sz="2100" dirty="0"/>
                </a:br>
                <a:r>
                  <a:rPr lang="en-US" sz="2100" dirty="0"/>
                  <a:t>d = wheel diameter</a:t>
                </a:r>
                <a:br>
                  <a:rPr lang="en-US" sz="2100" dirty="0"/>
                </a:br>
                <a:r>
                  <a:rPr lang="en-US" sz="2100" dirty="0"/>
                  <a:t>h = height of center of mass</a:t>
                </a:r>
                <a:br>
                  <a:rPr lang="en-US" sz="2100" dirty="0"/>
                </a:br>
                <a:r>
                  <a:rPr lang="en-US" sz="2100" dirty="0"/>
                  <a:t>m = mass of OSV</a:t>
                </a:r>
                <a:br>
                  <a:rPr lang="en-US" sz="2100" dirty="0"/>
                </a:br>
                <a:r>
                  <a:rPr lang="en-US" sz="2100" dirty="0"/>
                  <a:t>g = acceleration due to gravity</a:t>
                </a:r>
                <a:br>
                  <a:rPr lang="en-US" sz="2100" dirty="0"/>
                </a:br>
                <a:r>
                  <a:rPr lang="el-GR" sz="2100" dirty="0"/>
                  <a:t>ϴ</a:t>
                </a:r>
                <a:r>
                  <a:rPr lang="en-US" sz="2100" dirty="0"/>
                  <a:t> = angle of inclination</a:t>
                </a:r>
                <a:r>
                  <a:rPr lang="el-GR" sz="2100" dirty="0"/>
                  <a:t> </a:t>
                </a:r>
                <a:r>
                  <a:rPr lang="en-US" sz="2100" dirty="0"/>
                  <a:t/>
                </a:r>
                <a:br>
                  <a:rPr lang="en-US" sz="2100" dirty="0"/>
                </a:br>
                <a:r>
                  <a:rPr lang="en-US" sz="2100" dirty="0"/>
                  <a:t>ℓ </a:t>
                </a:r>
                <a:r>
                  <a:rPr lang="en-US" sz="2100" dirty="0"/>
                  <a:t>= horizontal distance from contact point to center of mass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246185"/>
                <a:ext cx="7763608" cy="4712677"/>
              </a:xfrm>
              <a:blipFill rotWithShape="0">
                <a:blip r:embed="rId2"/>
                <a:stretch>
                  <a:fillRect l="-786" t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04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3191" y="470388"/>
                <a:ext cx="5571392" cy="45207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r = 5.35</a:t>
                </a:r>
                <a:r>
                  <a:rPr lang="en-US" sz="2000" i="1" dirty="0"/>
                  <a:t>cm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w = </a:t>
                </a:r>
                <a:r>
                  <a:rPr lang="en-US" sz="2000" dirty="0"/>
                  <a:t>4.4</a:t>
                </a:r>
                <a:r>
                  <a:rPr lang="en-US" sz="2000" i="1" dirty="0"/>
                  <a:t>cm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d = </a:t>
                </a:r>
                <a:r>
                  <a:rPr lang="en-US" sz="2000" dirty="0"/>
                  <a:t>10.7</a:t>
                </a:r>
                <a:r>
                  <a:rPr lang="en-US" sz="2000" i="1" dirty="0"/>
                  <a:t>cm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h = </a:t>
                </a:r>
                <a:r>
                  <a:rPr lang="en-US" sz="2000" dirty="0"/>
                  <a:t>11</a:t>
                </a:r>
                <a:r>
                  <a:rPr lang="en-US" sz="2000" i="1" dirty="0"/>
                  <a:t>cm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m = 3</a:t>
                </a:r>
                <a:r>
                  <a:rPr lang="en-US" sz="2000" i="1" dirty="0"/>
                  <a:t>kg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g = 9.8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l-GR" sz="2000" dirty="0"/>
                  <a:t>ϴ</a:t>
                </a:r>
                <a:r>
                  <a:rPr lang="en-US" sz="2000" dirty="0"/>
                  <a:t> = </a:t>
                </a:r>
                <a:r>
                  <a:rPr lang="en-US" sz="2000" dirty="0"/>
                  <a:t>0</a:t>
                </a:r>
                <a:r>
                  <a:rPr lang="en-US" sz="2000" dirty="0"/>
                  <a:t>°, 35° </a:t>
                </a:r>
                <a:r>
                  <a:rPr lang="el-GR" sz="2000" dirty="0"/>
                  <a:t> 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ℓ </a:t>
                </a:r>
                <a:r>
                  <a:rPr lang="en-US" sz="2000" dirty="0"/>
                  <a:t>= </a:t>
                </a:r>
                <a:r>
                  <a:rPr lang="en-US" sz="2000" dirty="0"/>
                  <a:t>11.15</a:t>
                </a:r>
                <a:r>
                  <a:rPr lang="en-US" sz="2000" i="1" dirty="0"/>
                  <a:t>cm</a:t>
                </a:r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/>
                    <a:ea typeface="Cambria Math"/>
                  </a:rPr>
                  <a:t>Torque required for rear wheel rotation at 0°</a:t>
                </a:r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τ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&gt;14.3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𝑐𝑚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spcBef>
                    <a:spcPts val="450"/>
                  </a:spcBef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i="1" dirty="0" smtClean="0">
                    <a:latin typeface="Cambria Math"/>
                    <a:ea typeface="Cambria Math"/>
                  </a:rPr>
                  <a:t>Torque </a:t>
                </a:r>
                <a:r>
                  <a:rPr lang="en-US" i="1" dirty="0" smtClean="0">
                    <a:latin typeface="Cambria Math"/>
                    <a:ea typeface="Cambria Math"/>
                  </a:rPr>
                  <a:t>required for rear wheel rotation up a 35°  </a:t>
                </a:r>
                <a:r>
                  <a:rPr lang="en-US" i="1" dirty="0" smtClean="0">
                    <a:latin typeface="Cambria Math"/>
                    <a:ea typeface="Cambria Math"/>
                  </a:rPr>
                  <a:t>incline</a:t>
                </a:r>
              </a:p>
              <a:p>
                <a:pPr marL="0" indent="0" algn="ctr">
                  <a:spcBef>
                    <a:spcPts val="45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τ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&gt;22.2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𝑐𝑚</m:t>
                    </m:r>
                  </m:oMath>
                </a14:m>
                <a:r>
                  <a:rPr lang="en-US" i="1" dirty="0" smtClean="0">
                    <a:latin typeface="Cambria Math"/>
                    <a:ea typeface="Cambria Math"/>
                  </a:rPr>
                  <a:t>	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191" y="470388"/>
                <a:ext cx="5571392" cy="4520712"/>
              </a:xfrm>
              <a:blipFill rotWithShape="0">
                <a:blip r:embed="rId2"/>
                <a:stretch>
                  <a:fillRect l="-1094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14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56" y="669392"/>
            <a:ext cx="3191911" cy="169397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891700" y="912848"/>
                <a:ext cx="2171700" cy="1207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Converted the motor’s data sheet into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ea typeface="Cambria Math"/>
                        </a:rPr>
                        <m:t>𝑅𝑃𝑀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05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</m:d>
                      <m:r>
                        <a:rPr lang="en-US" sz="1050" i="1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65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219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1050" i="1">
                          <a:latin typeface="Cambria Math"/>
                          <a:ea typeface="Cambria Math"/>
                        </a:rPr>
                        <m:t>τ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+65</m:t>
                      </m:r>
                    </m:oMath>
                  </m:oMathPara>
                </a14:m>
                <a:endParaRPr lang="en-US" sz="1050" i="1" dirty="0">
                  <a:latin typeface="Cambria Math"/>
                  <a:ea typeface="Cambria Math"/>
                </a:endParaRPr>
              </a:p>
              <a:p>
                <a:r>
                  <a:rPr lang="en-US" sz="1050" dirty="0">
                    <a:latin typeface="Cambria Math"/>
                    <a:ea typeface="Cambria Math"/>
                  </a:rPr>
                  <a:t>using a reduction ratio of 100 and efficiency of 60%</a:t>
                </a:r>
                <a:r>
                  <a:rPr lang="en-US" sz="1050" i="1" dirty="0">
                    <a:latin typeface="Cambria Math"/>
                    <a:ea typeface="Cambria Math"/>
                  </a:rPr>
                  <a:t/>
                </a:r>
                <a:br>
                  <a:rPr lang="en-US" sz="1050" i="1" dirty="0">
                    <a:latin typeface="Cambria Math"/>
                    <a:ea typeface="Cambria Math"/>
                  </a:rPr>
                </a:br>
                <a:endParaRPr lang="en-US" sz="105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00" y="912848"/>
                <a:ext cx="2171700" cy="1207062"/>
              </a:xfrm>
              <a:prstGeom prst="rect">
                <a:avLst/>
              </a:prstGeom>
              <a:blipFill rotWithShape="0">
                <a:blip r:embed="rId3"/>
                <a:stretch>
                  <a:fillRect r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283532" y="2667200"/>
                <a:ext cx="2286000" cy="1299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</a:rPr>
                        <m:t>𝑣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1050" i="1">
                          <a:latin typeface="Cambria Math"/>
                        </a:rPr>
                        <m:t>𝑅𝑃𝑀</m:t>
                      </m:r>
                      <m:r>
                        <a:rPr lang="en-US" sz="105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05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)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60</m:t>
                          </m:r>
                        </m:den>
                      </m:f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US" sz="1050" dirty="0">
                  <a:ea typeface="Cambria Math"/>
                </a:endParaRPr>
              </a:p>
              <a:p>
                <a:endParaRPr lang="en-US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</a:rPr>
                        <m:t>𝑣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1050" i="1">
                          <a:latin typeface="Cambria Math"/>
                        </a:rPr>
                        <m:t>𝑅𝑃𝑀</m:t>
                      </m:r>
                      <m:r>
                        <a:rPr lang="en-US" sz="105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05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35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)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60</m:t>
                          </m:r>
                        </m:den>
                      </m:f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US" sz="1050" dirty="0">
                  <a:ea typeface="Cambria Math"/>
                </a:endParaRPr>
              </a:p>
              <a:p>
                <a:endParaRPr lang="en-US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ea typeface="Cambria Math"/>
                        </a:rPr>
                        <m:t>32.7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</a:rPr>
                            <m:t>𝑐𝑚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sz="105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1050" i="1">
                          <a:latin typeface="Cambria Math"/>
                        </a:rPr>
                        <m:t>𝑣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≤34.1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</a:rPr>
                            <m:t>𝑐𝑚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532" y="2667200"/>
                <a:ext cx="2286000" cy="12993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584314"/>
              </p:ext>
            </p:extLst>
          </p:nvPr>
        </p:nvGraphicFramePr>
        <p:xfrm>
          <a:off x="3425604" y="2363367"/>
          <a:ext cx="4858316" cy="2476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2137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Drive Motor selection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23252" y="1598766"/>
            <a:ext cx="3531135" cy="2728789"/>
          </a:xfrm>
        </p:spPr>
        <p:txBody>
          <a:bodyPr>
            <a:normAutofit fontScale="92500" lnSpcReduction="20000"/>
          </a:bodyPr>
          <a:lstStyle/>
          <a:p>
            <a:r>
              <a:rPr lang="de-DE" sz="1600" b="1" dirty="0">
                <a:solidFill>
                  <a:srgbClr val="FFFFFF"/>
                </a:solidFill>
              </a:rPr>
              <a:t>IG32 12VDC 053 RPM Gear </a:t>
            </a:r>
            <a:r>
              <a:rPr lang="de-DE" sz="1600" b="1" dirty="0" smtClean="0">
                <a:solidFill>
                  <a:srgbClr val="FFFFFF"/>
                </a:solidFill>
              </a:rPr>
              <a:t>Motor</a:t>
            </a:r>
          </a:p>
          <a:p>
            <a:r>
              <a:rPr lang="de-DE" sz="1600" dirty="0" smtClean="0">
                <a:solidFill>
                  <a:srgbClr val="FFFFFF"/>
                </a:solidFill>
              </a:rPr>
              <a:t>Rated Speed: 53RPM </a:t>
            </a:r>
          </a:p>
          <a:p>
            <a:r>
              <a:rPr lang="de-DE" sz="1600" dirty="0" smtClean="0">
                <a:solidFill>
                  <a:srgbClr val="FFFFFF"/>
                </a:solidFill>
              </a:rPr>
              <a:t>Rated Torque: 98.4Ncm</a:t>
            </a:r>
          </a:p>
          <a:p>
            <a:r>
              <a:rPr lang="de-DE" sz="1600" dirty="0" smtClean="0">
                <a:solidFill>
                  <a:srgbClr val="FFFFFF"/>
                </a:solidFill>
              </a:rPr>
              <a:t>Stall Torque: 294.08Ncm</a:t>
            </a:r>
          </a:p>
          <a:p>
            <a:r>
              <a:rPr lang="de-DE" sz="1600" dirty="0" smtClean="0">
                <a:solidFill>
                  <a:srgbClr val="FFFFFF"/>
                </a:solidFill>
              </a:rPr>
              <a:t>No load current: 150mA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Benefits: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i="0" dirty="0" smtClean="0">
                <a:solidFill>
                  <a:srgbClr val="FFFFFF"/>
                </a:solidFill>
              </a:rPr>
              <a:t>Planetary gearbox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i="0" dirty="0" smtClean="0">
                <a:solidFill>
                  <a:srgbClr val="FFFFFF"/>
                </a:solidFill>
              </a:rPr>
              <a:t>Slow rotation for controlled movement</a:t>
            </a:r>
            <a:endParaRPr lang="en-US" sz="1200" i="0" dirty="0">
              <a:solidFill>
                <a:srgbClr val="FFFFFF"/>
              </a:solidFill>
            </a:endParaRPr>
          </a:p>
        </p:txBody>
      </p:sp>
      <p:pic>
        <p:nvPicPr>
          <p:cNvPr id="1026" name="Picture 2" descr="IG32 12VDC 053 RPM Gear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758" y="52243"/>
            <a:ext cx="5091257" cy="50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9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motor calculations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162050"/>
                <a:ext cx="7200900" cy="2686050"/>
              </a:xfrm>
            </p:spPr>
            <p:txBody>
              <a:bodyPr/>
              <a:lstStyle/>
              <a:p>
                <a:r>
                  <a:rPr lang="en-US" dirty="0" smtClean="0"/>
                  <a:t>Torque required in platform-reeling motor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𝑚𝑔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r = reel radius</a:t>
                </a:r>
              </a:p>
              <a:p>
                <a:pPr marL="0" indent="0">
                  <a:buNone/>
                </a:pPr>
                <a:r>
                  <a:rPr lang="en-US" dirty="0" smtClean="0"/>
                  <a:t>m = mass of platform</a:t>
                </a:r>
              </a:p>
              <a:p>
                <a:pPr marL="0" indent="0">
                  <a:buNone/>
                </a:pPr>
                <a:r>
                  <a:rPr lang="en-US" dirty="0" smtClean="0"/>
                  <a:t>g = acceleration due to gravity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162050"/>
                <a:ext cx="7200900" cy="2686050"/>
              </a:xfrm>
              <a:blipFill rotWithShape="0">
                <a:blip r:embed="rId2"/>
                <a:stretch>
                  <a:fillRect l="-339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28700" y="3038475"/>
                <a:ext cx="7200900" cy="26860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036" indent="-288036" algn="l" defTabSz="685800" rtl="0" eaLnBrk="1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5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3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3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2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0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dirty="0" smtClean="0"/>
                  <a:t>r = 1cm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dirty="0" smtClean="0"/>
                  <a:t>m = 0.104kg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dirty="0" smtClean="0"/>
                  <a:t>g = </a:t>
                </a:r>
                <a:r>
                  <a:rPr lang="en-US" sz="1400" dirty="0">
                    <a:solidFill>
                      <a:prstClr val="black"/>
                    </a:solidFill>
                  </a:rPr>
                  <a:t>9.8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75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75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875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75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75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τ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&gt;1.02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𝑐𝑚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Font typeface="Franklin Gothic Book" panose="020B0503020102020204" pitchFamily="34" charset="0"/>
                  <a:buNone/>
                </a:pPr>
                <a:r>
                  <a:rPr lang="en-US" i="1" dirty="0" smtClean="0"/>
                  <a:t>Torque required to reel up platform</a:t>
                </a:r>
                <a:endParaRPr lang="en-US" i="1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3038475"/>
                <a:ext cx="7200900" cy="2686050"/>
              </a:xfrm>
              <a:prstGeom prst="rect">
                <a:avLst/>
              </a:prstGeom>
              <a:blipFill rotWithShape="0">
                <a:blip r:embed="rId3"/>
                <a:stretch>
                  <a:fillRect l="-339" t="-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790575" y="3019425"/>
            <a:ext cx="8020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7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3567348" cy="1618413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Platform motor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75847" y="1542156"/>
            <a:ext cx="4101503" cy="2258574"/>
          </a:xfrm>
        </p:spPr>
        <p:txBody>
          <a:bodyPr>
            <a:no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</a:rPr>
              <a:t>Vex 2 wire motor 393 7.2v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Rated Speed: 100 rpm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Stall Torque: 167Ncm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No load current: 370mA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Benefits: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100" i="0" dirty="0" smtClean="0">
                <a:solidFill>
                  <a:srgbClr val="FFFFFF"/>
                </a:solidFill>
              </a:rPr>
              <a:t>Very high torque (Enough for all circumstances)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100" i="0" dirty="0" smtClean="0">
                <a:solidFill>
                  <a:srgbClr val="FFFFFF"/>
                </a:solidFill>
              </a:rPr>
              <a:t>Serviceable and comes with gear replacements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100" i="0" dirty="0" smtClean="0">
                <a:solidFill>
                  <a:srgbClr val="FFFFFF"/>
                </a:solidFill>
              </a:rPr>
              <a:t>Fits standard Vex components</a:t>
            </a:r>
            <a:endParaRPr lang="en-US" sz="1100" i="0" dirty="0">
              <a:solidFill>
                <a:srgbClr val="FFFFFF"/>
              </a:solidFill>
            </a:endParaRPr>
          </a:p>
        </p:txBody>
      </p:sp>
      <p:pic>
        <p:nvPicPr>
          <p:cNvPr id="2050" name="Picture 2" descr="http://www.robotshop.com/media/catalog/product/cache/1/image/625x625/9df78eab33525d08d6e5fb8d27136e95/1/0/100-rpm-vex-2-wire-motor-393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630" y="861584"/>
            <a:ext cx="3619719" cy="361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4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Motor </a:t>
            </a:r>
            <a:r>
              <a:rPr lang="en" dirty="0" smtClean="0"/>
              <a:t>Current Draw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Shape 132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b="1" dirty="0" smtClean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Motor Current</a:t>
                </a: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i="1" dirty="0" err="1" smtClean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i</a:t>
                </a:r>
                <a:r>
                  <a:rPr lang="en-US" sz="1800" i="1" dirty="0" smtClean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= m</a:t>
                </a:r>
                <a:r>
                  <a:rPr lang="el-GR" sz="1800" i="1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τ</a:t>
                </a:r>
                <a:r>
                  <a:rPr lang="el-GR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+ </a:t>
                </a: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b</a:t>
                </a:r>
                <a:endParaRPr lang="en-US" sz="1800" dirty="0">
                  <a:solidFill>
                    <a:schemeClr val="dk1"/>
                  </a:solidFill>
                </a:endParaRPr>
              </a:p>
              <a:p>
                <a:pPr marL="0" lvl="0" indent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Current: </a:t>
                </a:r>
                <a:r>
                  <a:rPr lang="en-US" sz="1800" i="1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i</a:t>
                </a: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Torque: </a:t>
                </a:r>
                <a:r>
                  <a:rPr lang="el-GR" sz="1800" i="1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τ</a:t>
                </a: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No load current: b =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150</m:t>
                    </m:r>
                    <m:r>
                      <a:rPr lang="en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𝑚𝐴</m:t>
                    </m:r>
                  </m:oMath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Motor constant:</a:t>
                </a: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r>
                          <a:rPr lang="ar-AE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530</m:t>
                        </m:r>
                        <m:r>
                          <a:rPr lang="en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𝑚𝐴</m:t>
                        </m:r>
                      </m:num>
                      <m:den>
                        <m:r>
                          <a:rPr lang="ar-AE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45</m:t>
                        </m:r>
                        <m:r>
                          <a:rPr lang="en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𝑁𝑐𝑚</m:t>
                        </m:r>
                      </m:den>
                    </m:f>
                    <m:r>
                      <a:rPr lang="ar-AE" sz="1800" i="1" dirty="0">
                        <a:solidFill>
                          <a:schemeClr val="dk1"/>
                        </a:solidFill>
                        <a:latin typeface="Cambria Math"/>
                        <a:cs typeface="Times New Roman"/>
                        <a:sym typeface="Times New Roman"/>
                      </a:rPr>
                      <m:t>=</m:t>
                    </m:r>
                  </m:oMath>
                </a14:m>
                <a:r>
                  <a:rPr lang="ar-AE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ar-AE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11</m:t>
                    </m:r>
                    <m:r>
                      <a:rPr lang="ar-AE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.</m:t>
                    </m:r>
                    <m:r>
                      <a:rPr lang="ar-AE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78</m:t>
                    </m:r>
                    <m:f>
                      <m:fPr>
                        <m:ctrlPr>
                          <a:rPr lang="ar-AE" sz="1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r>
                          <a:rPr lang="en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𝑚𝐴</m:t>
                        </m:r>
                      </m:num>
                      <m:den>
                        <m:r>
                          <a:rPr lang="en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𝑁𝑐𝑚</m:t>
                        </m:r>
                        <m:r>
                          <m:rPr>
                            <m:nor/>
                          </m:rPr>
                          <a:rPr lang="en" sz="1800" dirty="0">
                            <a:solidFill>
                              <a:schemeClr val="dk1"/>
                            </a:solidFill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</m:den>
                    </m:f>
                  </m:oMath>
                </a14:m>
                <a:endParaRPr lang="ar-AE" sz="12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 smtClean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latin typeface="+mj-lt"/>
                  <a:ea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dirty="0">
                  <a:latin typeface="+mj-lt"/>
                </a:endParaRPr>
              </a:p>
            </p:txBody>
          </p:sp>
        </mc:Choice>
        <mc:Fallback xmlns="">
          <p:sp>
            <p:nvSpPr>
              <p:cNvPr id="132" name="Shape 1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1">
                <a:blip r:embed="rId3"/>
                <a:stretch>
                  <a:fillRect l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Shape 133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410200" y="1168400"/>
                <a:ext cx="3733800" cy="347345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r>
                  <a:rPr lang="en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Minimum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/>
                        <a:ea typeface="Cambria Math"/>
                      </a:rPr>
                      <m:t>τ</m:t>
                    </m:r>
                  </m:oMath>
                </a14:m>
                <a:r>
                  <a:rPr lang="en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at 0</a:t>
                </a:r>
                <a:r>
                  <a:rPr lang="en-US" sz="1800" dirty="0"/>
                  <a:t>°</a:t>
                </a: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14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𝑐𝑚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&gt;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318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 lvl="0" algn="ctr"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r>
                  <a:rPr lang="en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Maximum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/>
                        <a:ea typeface="Cambria Math"/>
                      </a:rPr>
                      <m:t>τ</m:t>
                    </m:r>
                  </m:oMath>
                </a14:m>
                <a:r>
                  <a:rPr lang="en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at 35</a:t>
                </a:r>
                <a:r>
                  <a:rPr lang="en-US" sz="1800" dirty="0"/>
                  <a:t>°</a:t>
                </a: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35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22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𝑐𝑚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35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&lt;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411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318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&lt;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𝑖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&lt;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411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33" name="Shape 1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410200" y="1168400"/>
                <a:ext cx="3733800" cy="34734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8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Meet the team: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" sz="1800" dirty="0"/>
              <a:t>Michael Tao (Group Leader and computer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Isaac Lee (Mechanics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Ken Daniel (Structural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Spencer Mical (Chemical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John Murdock (Electrical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Stephen Waak (Chemical team)</a:t>
            </a:r>
          </a:p>
          <a:p>
            <a:pPr>
              <a:spcBef>
                <a:spcPts val="0"/>
              </a:spcBef>
            </a:pPr>
            <a:r>
              <a:rPr lang="en" sz="1800" dirty="0"/>
              <a:t>Eliav Winton (Chemical and electrical team)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7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12V </a:t>
            </a:r>
            <a:r>
              <a:rPr lang="en" dirty="0" smtClean="0"/>
              <a:t>Battery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Shape 146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b="1" dirty="0" smtClean="0"/>
                  <a:t>Motor Battery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dirty="0"/>
                  <a:t>Voltage: 12V Dc 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dirty="0"/>
                  <a:t>Battery Capacity: </a:t>
                </a:r>
                <a:r>
                  <a:rPr lang="en" sz="1800" dirty="0" smtClean="0"/>
                  <a:t>2,200mAh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b="1" dirty="0" smtClean="0"/>
                  <a:t>100% Runtime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1.3 </m:t>
                      </m:r>
                      <m:r>
                        <a:rPr lang="en-US" sz="1800" b="0" i="1" smtClean="0">
                          <a:latin typeface="Cambria Math"/>
                        </a:rPr>
                        <m:t>h𝑟</m:t>
                      </m:r>
                      <m:r>
                        <a:rPr lang="en-US" sz="1800" b="0" i="1" smtClean="0">
                          <a:latin typeface="Cambria Math"/>
                        </a:rPr>
                        <m:t>&lt;</m:t>
                      </m:r>
                      <m:r>
                        <a:rPr lang="en-US" sz="1800" b="0" i="1" smtClean="0">
                          <a:latin typeface="Cambria Math"/>
                        </a:rPr>
                        <m:t>𝑟𝑢𝑛𝑡𝑖𝑚𝑒</m:t>
                      </m:r>
                      <m:r>
                        <a:rPr lang="en-US" sz="1800" b="0" i="1" smtClean="0">
                          <a:latin typeface="Cambria Math"/>
                        </a:rPr>
                        <m:t>&lt;1.7 </m:t>
                      </m:r>
                      <m:r>
                        <a:rPr lang="en-US" sz="1800" b="0" i="1" smtClean="0">
                          <a:latin typeface="Cambria Math"/>
                        </a:rPr>
                        <m:t>h𝑟</m:t>
                      </m:r>
                    </m:oMath>
                  </m:oMathPara>
                </a14:m>
                <a:endParaRPr lang="en" sz="1800" dirty="0" smtClean="0"/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sz="1800" b="1" dirty="0" smtClean="0"/>
                  <a:t>60% </a:t>
                </a:r>
                <a:r>
                  <a:rPr lang="en" sz="1800" b="1" dirty="0"/>
                  <a:t>Runtime</a:t>
                </a:r>
              </a:p>
              <a:p>
                <a:pPr lv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0</m:t>
                      </m:r>
                      <m:r>
                        <a:rPr lang="en-US" sz="1800" b="0" i="1" smtClean="0">
                          <a:latin typeface="Cambria Math"/>
                        </a:rPr>
                        <m:t>.8</m:t>
                      </m:r>
                      <m:r>
                        <a:rPr lang="en-US" sz="1800" i="1">
                          <a:latin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</a:rPr>
                        <m:t>h𝑟</m:t>
                      </m:r>
                      <m:r>
                        <a:rPr lang="en-US" sz="1800" i="1">
                          <a:latin typeface="Cambria Math"/>
                        </a:rPr>
                        <m:t>&lt;</m:t>
                      </m:r>
                      <m:r>
                        <a:rPr lang="en-US" sz="1800" i="1">
                          <a:latin typeface="Cambria Math"/>
                        </a:rPr>
                        <m:t>𝑟𝑢𝑛𝑡𝑖𝑚𝑒</m:t>
                      </m:r>
                      <m:r>
                        <a:rPr lang="en-US" sz="1800" i="1">
                          <a:latin typeface="Cambria Math"/>
                        </a:rPr>
                        <m:t>&lt;1.0 </m:t>
                      </m:r>
                      <m:r>
                        <a:rPr lang="en-US" sz="1800" i="1">
                          <a:latin typeface="Cambria Math"/>
                        </a:rPr>
                        <m:t>h𝑟</m:t>
                      </m:r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sz="1800" dirty="0"/>
              </a:p>
            </p:txBody>
          </p:sp>
        </mc:Choice>
        <mc:Fallback xmlns="">
          <p:sp>
            <p:nvSpPr>
              <p:cNvPr id="146" name="Shape 1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1">
                <a:blip r:embed="rId3"/>
                <a:stretch>
                  <a:fillRect l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Shape 147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43500" y="1152525"/>
                <a:ext cx="4000500" cy="34163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n" sz="1800" dirty="0" smtClean="0">
                    <a:solidFill>
                      <a:schemeClr val="dk1"/>
                    </a:solidFill>
                    <a:cs typeface="Times New Roman"/>
                    <a:sym typeface="Times New Roman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dk1"/>
                            </a:solidFill>
                            <a:latin typeface="Cambria Math"/>
                            <a:cs typeface="Times New Roman"/>
                            <a:sym typeface="Times New Roman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/>
                            <a:cs typeface="Times New Roman"/>
                            <a:sym typeface="Times New Roman"/>
                          </a:rPr>
                          <m:t>𝑚𝑖𝑛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/>
                        <a:cs typeface="Times New Roman"/>
                        <a:sym typeface="Times New Roman"/>
                      </a:rPr>
                      <m:t>=4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sSub>
                      <m:sSubPr>
                        <m:ctrlPr>
                          <a:rPr lang="en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dk1"/>
                            </a:solidFill>
                            <a:latin typeface="Cambria Math"/>
                            <a:cs typeface="Times New Roman"/>
                            <a:sym typeface="Times New Roman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dk1"/>
                            </a:solidFill>
                            <a:latin typeface="Cambria Math"/>
                            <a:cs typeface="Times New Roman"/>
                            <a:sym typeface="Times New Roman"/>
                          </a:rPr>
                          <m:t>0</m:t>
                        </m:r>
                      </m:sub>
                    </m:sSub>
                  </m:oMath>
                </a14:m>
                <a:endParaRPr lang="en-US" sz="1800" i="1" dirty="0" smtClean="0">
                  <a:solidFill>
                    <a:schemeClr val="dk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𝑚𝑎𝑥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=4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  <a:cs typeface="Times New Roman"/>
                          <a:sym typeface="Times New Roman"/>
                        </a:rPr>
                        <m:t>∙</m:t>
                      </m:r>
                      <m:sSub>
                        <m:sSubPr>
                          <m:ctrlPr>
                            <a:rPr lang="en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" sz="1800" i="1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lang="en" sz="1800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𝑅𝑢𝑛𝑡𝑖𝑚𝑒</m:t>
                      </m:r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𝐶𝑎𝑝𝑎𝑐𝑖𝑡𝑦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𝐶𝑢𝑟𝑟𝑒𝑛𝑡</m:t>
                          </m:r>
                        </m:den>
                      </m:f>
                    </m:oMath>
                  </m:oMathPara>
                </a14:m>
                <a:endParaRPr lang="en" sz="1800" dirty="0" smtClean="0"/>
              </a:p>
              <a:p>
                <a:pPr>
                  <a:spcBef>
                    <a:spcPts val="0"/>
                  </a:spcBef>
                  <a:buNone/>
                </a:pPr>
                <a:endParaRPr lang="en-US" sz="1800" i="1" dirty="0" smtClean="0">
                  <a:latin typeface="Cambria Math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𝑅𝑢𝑛𝑡𝑖𝑚𝑒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2200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𝑚𝐴h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1272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𝑚𝐴</m:t>
                          </m:r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pPr>
                  <a:spcBef>
                    <a:spcPts val="0"/>
                  </a:spcBef>
                  <a:buNone/>
                </a:pPr>
                <a:endParaRPr lang="en" sz="1800" dirty="0" smtClean="0"/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𝑅𝑢𝑛𝑡𝑖𝑚𝑒</m:t>
                          </m:r>
                        </m:e>
                        <m:sub>
                          <m:r>
                            <a:rPr lang="en-US" sz="180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𝑖𝑛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2200</m:t>
                          </m:r>
                          <m:r>
                            <a:rPr lang="en-US" sz="1800" i="1">
                              <a:latin typeface="Cambria Math"/>
                            </a:rPr>
                            <m:t>𝑚𝐴h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1644</m:t>
                          </m:r>
                          <m:r>
                            <a:rPr lang="en-US" sz="1800" i="1">
                              <a:latin typeface="Cambria Math"/>
                            </a:rPr>
                            <m:t>𝑚𝐴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>
                  <a:spcBef>
                    <a:spcPts val="0"/>
                  </a:spcBef>
                  <a:buNone/>
                </a:pPr>
                <a:endParaRPr lang="en" sz="1800" dirty="0"/>
              </a:p>
              <a:p>
                <a:pPr lvl="0">
                  <a:spcBef>
                    <a:spcPts val="0"/>
                  </a:spcBef>
                  <a:buNone/>
                </a:pPr>
                <a:endParaRPr sz="1800" dirty="0"/>
              </a:p>
            </p:txBody>
          </p:sp>
        </mc:Choice>
        <mc:Fallback>
          <p:sp>
            <p:nvSpPr>
              <p:cNvPr id="147" name="Shape 1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43500" y="1152525"/>
                <a:ext cx="4000500" cy="34163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6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7.2 V </a:t>
            </a:r>
            <a:r>
              <a:rPr lang="en" dirty="0" smtClean="0"/>
              <a:t>Battery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Shape 139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800" b="1" dirty="0" smtClean="0"/>
                  <a:t>Battery for the Romeo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800" dirty="0" smtClean="0"/>
                  <a:t>Voltage</a:t>
                </a:r>
                <a:r>
                  <a:rPr lang="en-US" sz="1800" dirty="0"/>
                  <a:t>: 7.2 V Dc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800" dirty="0"/>
                  <a:t>Battery Capacity: 2,200 </a:t>
                </a:r>
                <a:r>
                  <a:rPr lang="en-US" sz="1800" dirty="0" smtClean="0"/>
                  <a:t>mAh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800" dirty="0"/>
                  <a:t>Total current of OSV </a:t>
                </a:r>
                <a:r>
                  <a:rPr lang="en-US" sz="1800" dirty="0" smtClean="0"/>
                  <a:t>functions: </a:t>
                </a:r>
                <a:r>
                  <a:rPr lang="en-US" sz="1800" dirty="0"/>
                  <a:t>1227 </a:t>
                </a:r>
                <a:r>
                  <a:rPr lang="en-US" sz="1800" dirty="0" smtClean="0"/>
                  <a:t>mA</a:t>
                </a:r>
              </a:p>
              <a:p>
                <a:pPr>
                  <a:spcBef>
                    <a:spcPts val="0"/>
                  </a:spcBef>
                  <a:buNone/>
                </a:pPr>
                <a:endParaRPr lang="en-US" sz="1800"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800" b="1" dirty="0" smtClean="0"/>
                  <a:t>100% Runtime</a:t>
                </a:r>
                <a:endParaRPr lang="en-US" sz="1800" b="1" dirty="0"/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𝑅𝑢𝑛𝑡𝑖𝑚𝑒</m:t>
                      </m:r>
                      <m:r>
                        <a:rPr lang="en-US" sz="1800" i="1">
                          <a:latin typeface="Cambria Math"/>
                        </a:rPr>
                        <m:t>=1.8 </m:t>
                      </m:r>
                      <m:r>
                        <a:rPr lang="en-US" sz="1800" b="0" i="1" smtClean="0">
                          <a:latin typeface="Cambria Math"/>
                        </a:rPr>
                        <m:t>h𝑟</m:t>
                      </m:r>
                    </m:oMath>
                  </m:oMathPara>
                </a14:m>
                <a:endParaRPr lang="en-US" sz="1800" dirty="0" smtClean="0"/>
              </a:p>
              <a:p>
                <a:pPr lvl="0">
                  <a:spcBef>
                    <a:spcPts val="0"/>
                  </a:spcBef>
                  <a:buClr>
                    <a:schemeClr val="dk1"/>
                  </a:buClr>
                  <a:buSzPct val="73333"/>
                  <a:buNone/>
                </a:pPr>
                <a:r>
                  <a:rPr lang="en-US" sz="1800" b="1" dirty="0"/>
                  <a:t>60% </a:t>
                </a:r>
                <a:r>
                  <a:rPr lang="en-US" sz="1800" b="1" dirty="0" smtClean="0"/>
                  <a:t>Runtime</a:t>
                </a:r>
              </a:p>
              <a:p>
                <a:pPr>
                  <a:spcBef>
                    <a:spcPts val="0"/>
                  </a:spcBef>
                  <a:buClr>
                    <a:schemeClr val="dk1"/>
                  </a:buClr>
                  <a:buSzPct val="73333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𝑅𝑢𝑛𝑡𝑖𝑚𝑒</m:t>
                      </m:r>
                      <m:r>
                        <a:rPr lang="en-US" sz="1800" i="1">
                          <a:latin typeface="Cambria Math"/>
                        </a:rPr>
                        <m:t>=1.1 </m:t>
                      </m:r>
                      <m:r>
                        <a:rPr lang="en-US" sz="1800" i="1">
                          <a:latin typeface="Cambria Math"/>
                        </a:rPr>
                        <m:t>h𝑟</m:t>
                      </m:r>
                    </m:oMath>
                  </m:oMathPara>
                </a14:m>
                <a:endParaRPr lang="en-US" sz="1800" dirty="0"/>
              </a:p>
              <a:p>
                <a:pPr lvl="0">
                  <a:spcBef>
                    <a:spcPts val="0"/>
                  </a:spcBef>
                  <a:buClr>
                    <a:schemeClr val="dk1"/>
                  </a:buClr>
                  <a:buSzPct val="73333"/>
                  <a:buNone/>
                </a:pPr>
                <a:endParaRPr lang="en-US" sz="1800" b="1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sz="1500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lvl="0">
                  <a:spcBef>
                    <a:spcPts val="0"/>
                  </a:spcBef>
                  <a:buNone/>
                </a:pPr>
                <a:endParaRPr sz="1200" dirty="0"/>
              </a:p>
            </p:txBody>
          </p:sp>
        </mc:Choice>
        <mc:Fallback xmlns="">
          <p:sp>
            <p:nvSpPr>
              <p:cNvPr id="139" name="Shape 1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1">
                <a:blip r:embed="rId3"/>
                <a:stretch>
                  <a:fillRect l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hape 147"/>
              <p:cNvSpPr txBox="1">
                <a:spLocks/>
              </p:cNvSpPr>
              <p:nvPr/>
            </p:nvSpPr>
            <p:spPr>
              <a:xfrm>
                <a:off x="5295900" y="1477645"/>
                <a:ext cx="4000500" cy="3416300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288036" indent="-288036" algn="l" defTabSz="685800" rtl="0" eaLnBrk="1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5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3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3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2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0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𝑖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1227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</m:oMath>
                  </m:oMathPara>
                </a14:m>
                <a:endParaRPr lang="en-US" sz="1800" i="1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sz="1800" i="1" smtClean="0">
                          <a:latin typeface="Cambria Math"/>
                        </a:rPr>
                        <m:t>𝑅𝑢𝑛𝑡𝑖𝑚𝑒</m:t>
                      </m:r>
                      <m:r>
                        <a:rPr lang="en" sz="18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" sz="1800" i="1" smtClean="0">
                              <a:latin typeface="Cambria Math"/>
                            </a:rPr>
                            <m:t>𝐶𝑎𝑝𝑎𝑐𝑖𝑡𝑦</m:t>
                          </m:r>
                        </m:num>
                        <m:den>
                          <m:r>
                            <a:rPr lang="en" sz="1800" i="1" smtClean="0">
                              <a:latin typeface="Cambria Math"/>
                            </a:rPr>
                            <m:t>𝐶𝑢𝑟𝑟𝑒𝑛𝑡</m:t>
                          </m:r>
                        </m:den>
                      </m:f>
                    </m:oMath>
                  </m:oMathPara>
                </a14:m>
                <a:endParaRPr lang="ar-AE" sz="1800" dirty="0" smtClean="0"/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:endParaRPr lang="ar-AE" sz="1800" i="1" dirty="0" smtClean="0">
                  <a:latin typeface="Cambria Math"/>
                </a:endParaRPr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𝑅𝑢𝑛𝑡𝑖𝑚𝑒</m:t>
                      </m:r>
                      <m:r>
                        <a:rPr lang="ar-AE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800" i="1" smtClean="0">
                              <a:latin typeface="Cambria Math"/>
                            </a:rPr>
                            <m:t>2200</m:t>
                          </m:r>
                          <m:r>
                            <a:rPr lang="en" sz="1800" i="1" smtClean="0">
                              <a:latin typeface="Cambria Math"/>
                            </a:rPr>
                            <m:t>𝑚𝐴</m:t>
                          </m:r>
                          <m:r>
                            <a:rPr lang="en" sz="1800" i="1" smtClean="0">
                              <a:latin typeface="Cambria Math"/>
                            </a:rPr>
                            <m:t>h</m:t>
                          </m:r>
                        </m:num>
                        <m:den>
                          <m:r>
                            <a:rPr lang="ar-AE" sz="1800" i="1" smtClean="0">
                              <a:latin typeface="Cambria Math"/>
                            </a:rPr>
                            <m:t>12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27</m:t>
                          </m:r>
                          <m:r>
                            <a:rPr lang="en" sz="1800" i="1" smtClean="0">
                              <a:latin typeface="Cambria Math"/>
                            </a:rPr>
                            <m:t>𝑚𝐴</m:t>
                          </m:r>
                        </m:den>
                      </m:f>
                    </m:oMath>
                  </m:oMathPara>
                </a14:m>
                <a:endParaRPr lang="ar-AE" sz="1800" dirty="0"/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:endParaRPr lang="ar-AE" sz="1800" dirty="0"/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:endParaRPr lang="ar-AE" sz="1800" dirty="0"/>
              </a:p>
            </p:txBody>
          </p:sp>
        </mc:Choice>
        <mc:Fallback>
          <p:sp>
            <p:nvSpPr>
              <p:cNvPr id="5" name="Shape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1477645"/>
                <a:ext cx="4000500" cy="34163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09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84300"/>
            <a:ext cx="7200900" cy="37592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 smtClean="0"/>
              <a:t>Advanced </a:t>
            </a:r>
            <a:r>
              <a:rPr lang="en" sz="1600" dirty="0"/>
              <a:t>objectives: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600" dirty="0"/>
              <a:t>Collect a 10-15 mL </a:t>
            </a:r>
            <a:r>
              <a:rPr lang="en" sz="1600" dirty="0" smtClean="0"/>
              <a:t>sample</a:t>
            </a:r>
          </a:p>
          <a:p>
            <a:pPr marL="854964" lvl="1" indent="-228600">
              <a:spcBef>
                <a:spcPts val="0"/>
              </a:spcBef>
            </a:pPr>
            <a:r>
              <a:rPr lang="en" sz="1600" dirty="0" smtClean="0"/>
              <a:t>Using a tube that is lowered into the water using the platform, we extract water once the OSV has confirmed that the platform is in the pool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600" dirty="0" smtClean="0"/>
              <a:t>Neutralize </a:t>
            </a:r>
            <a:r>
              <a:rPr lang="en" sz="1600" dirty="0"/>
              <a:t>the </a:t>
            </a:r>
            <a:r>
              <a:rPr lang="en" sz="1600" dirty="0" smtClean="0"/>
              <a:t>pool </a:t>
            </a:r>
          </a:p>
          <a:p>
            <a:pPr marL="854964" lvl="1" indent="-228600">
              <a:spcBef>
                <a:spcPts val="0"/>
              </a:spcBef>
            </a:pPr>
            <a:r>
              <a:rPr lang="en" sz="1600" dirty="0" smtClean="0"/>
              <a:t>Using the pH meter, pump, and base dispenser, the procedure is as follows:</a:t>
            </a:r>
          </a:p>
          <a:p>
            <a:pPr marL="1197864" lvl="2" indent="-228600">
              <a:spcBef>
                <a:spcPts val="0"/>
              </a:spcBef>
            </a:pPr>
            <a:r>
              <a:rPr lang="en" sz="1450" dirty="0" smtClean="0"/>
              <a:t>Measure pH and find error</a:t>
            </a:r>
          </a:p>
          <a:p>
            <a:pPr marL="1197864" lvl="2" indent="-228600">
              <a:spcBef>
                <a:spcPts val="0"/>
              </a:spcBef>
            </a:pPr>
            <a:r>
              <a:rPr lang="en" sz="1450" dirty="0" smtClean="0"/>
              <a:t>Using a proportional gain value multiplied by error, dispense base into solution</a:t>
            </a:r>
          </a:p>
          <a:p>
            <a:pPr marL="1197864" lvl="2" indent="-228600">
              <a:spcBef>
                <a:spcPts val="0"/>
              </a:spcBef>
            </a:pPr>
            <a:r>
              <a:rPr lang="en-US" sz="1450" dirty="0" smtClean="0"/>
              <a:t>A</a:t>
            </a:r>
            <a:r>
              <a:rPr lang="en" sz="1450" dirty="0" smtClean="0"/>
              <a:t>gitate the solution with the pump for a few seconds</a:t>
            </a:r>
          </a:p>
          <a:p>
            <a:pPr marL="1197864" lvl="2" indent="-228600">
              <a:spcBef>
                <a:spcPts val="0"/>
              </a:spcBef>
            </a:pPr>
            <a:r>
              <a:rPr lang="en-US" sz="1450" dirty="0" smtClean="0"/>
              <a:t>M</a:t>
            </a:r>
            <a:r>
              <a:rPr lang="en" sz="1450" dirty="0" smtClean="0"/>
              <a:t>easure pH</a:t>
            </a:r>
          </a:p>
          <a:p>
            <a:pPr marL="1197864" lvl="2" indent="-228600">
              <a:spcBef>
                <a:spcPts val="0"/>
              </a:spcBef>
            </a:pPr>
            <a:r>
              <a:rPr lang="en-US" sz="1450" dirty="0" smtClean="0"/>
              <a:t>R</a:t>
            </a:r>
            <a:r>
              <a:rPr lang="en" sz="1450" dirty="0" smtClean="0"/>
              <a:t>epeat until the pool pH is within the acceptable range</a:t>
            </a:r>
          </a:p>
          <a:p>
            <a:pPr marL="1197864" lvl="2" indent="-228600">
              <a:spcBef>
                <a:spcPts val="0"/>
              </a:spcBef>
            </a:pPr>
            <a:endParaRPr lang="en" sz="1450" dirty="0"/>
          </a:p>
        </p:txBody>
      </p:sp>
    </p:spTree>
    <p:extLst>
      <p:ext uri="{BB962C8B-B14F-4D97-AF65-F5344CB8AC3E}">
        <p14:creationId xmlns:p14="http://schemas.microsoft.com/office/powerpoint/2010/main" val="373393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Calculations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0900" y="1279525"/>
                <a:ext cx="7658100" cy="359727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𝑁𝑎𝐶𝐻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𝐶𝑂𝑂𝐻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1.5%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650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9.75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n-US" dirty="0" smtClean="0"/>
                  <a:t> (max)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0.375%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800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2.8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n-US" dirty="0" smtClean="0"/>
                  <a:t> (min)</a:t>
                </a:r>
              </a:p>
              <a:p>
                <a:r>
                  <a:rPr lang="en-US" dirty="0"/>
                  <a:t>Specific gravity of acetic acid is 1.05, (specific gravity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𝑑𝑒𝑛𝑠𝑖𝑡𝑦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𝑙𝑖𝑞𝑢𝑖𝑑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𝑑𝑒𝑛𝑠𝑖𝑡𝑦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9.75 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×1.05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=10.2375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(max)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2.8 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×1.05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=2.94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 smtClean="0"/>
                  <a:t> (min)</a:t>
                </a:r>
              </a:p>
              <a:p>
                <a:r>
                  <a:rPr lang="en-US" dirty="0" smtClean="0"/>
                  <a:t>Acetic acid: 60.06 g/</a:t>
                </a:r>
                <a:r>
                  <a:rPr lang="en-US" dirty="0" err="1" smtClean="0"/>
                  <a:t>mol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10.2375 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60.06 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=0.17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𝑚𝑜𝑙</m:t>
                    </m:r>
                  </m:oMath>
                </a14:m>
                <a:r>
                  <a:rPr lang="en-US" dirty="0" smtClean="0"/>
                  <a:t> (max)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2.94 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60.06 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=.049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𝑚𝑜𝑙</m:t>
                    </m:r>
                  </m:oMath>
                </a14:m>
                <a:r>
                  <a:rPr lang="en-US" dirty="0" smtClean="0"/>
                  <a:t> (min)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900" y="1279525"/>
                <a:ext cx="7658100" cy="3597275"/>
              </a:xfrm>
              <a:blipFill rotWithShape="0"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19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Calculations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7550" y="1071562"/>
                <a:ext cx="7823200" cy="40036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17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650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 smtClean="0"/>
                  <a:t> (max)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049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125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 smtClean="0"/>
                  <a:t> (min)</a:t>
                </a:r>
              </a:p>
              <a:p>
                <a:r>
                  <a:rPr lang="en-US" sz="1600" dirty="0" smtClean="0"/>
                  <a:t>Sodium Bicarbonate: 84.01 g/</a:t>
                </a:r>
                <a:r>
                  <a:rPr lang="en-US" sz="1600" dirty="0" err="1" smtClean="0"/>
                  <a:t>mol</a:t>
                </a:r>
                <a:endParaRPr lang="en-US" sz="16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26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84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1600" dirty="0" smtClean="0"/>
                  <a:t> (max)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125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146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1600" dirty="0" smtClean="0"/>
                  <a:t> (min)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</m:oMath>
                </a14:m>
                <a:endParaRPr lang="en-US" sz="1600" dirty="0" smtClean="0"/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84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02184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</m:oMath>
                </a14:m>
                <a:r>
                  <a:rPr lang="en-US" sz="1600" dirty="0" smtClean="0"/>
                  <a:t> (max)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02184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199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</m:oMath>
                </a14:m>
                <a:r>
                  <a:rPr lang="en-US" sz="1600" dirty="0" smtClean="0"/>
                  <a:t> (max)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𝟏𝟗𝟗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𝒎𝑳</m:t>
                    </m:r>
                  </m:oMath>
                </a14:m>
                <a:r>
                  <a:rPr lang="en-US" sz="1600" b="1" dirty="0" smtClean="0"/>
                  <a:t> (max)</a:t>
                </a:r>
                <a:endParaRPr lang="en-US" sz="1600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550" y="1071562"/>
                <a:ext cx="7823200" cy="4003675"/>
              </a:xfrm>
              <a:blipFill rotWithShape="0">
                <a:blip r:embed="rId2"/>
                <a:stretch>
                  <a:fillRect l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054600" y="2355850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Sodium carbonate: (Na</a:t>
            </a:r>
            <a:r>
              <a:rPr lang="en" sz="900" dirty="0"/>
              <a:t>2</a:t>
            </a:r>
            <a:r>
              <a:rPr lang="en" dirty="0"/>
              <a:t>CaO</a:t>
            </a:r>
            <a:r>
              <a:rPr lang="en" sz="900" dirty="0"/>
              <a:t>3</a:t>
            </a:r>
            <a:r>
              <a:rPr lang="en" sz="1600" dirty="0"/>
              <a:t>): </a:t>
            </a:r>
            <a:r>
              <a:rPr lang="en" dirty="0" smtClean="0"/>
              <a:t>pH</a:t>
            </a:r>
            <a:r>
              <a:rPr lang="en" dirty="0"/>
              <a:t>: </a:t>
            </a:r>
            <a:r>
              <a:rPr lang="en" dirty="0" smtClean="0"/>
              <a:t>8.4</a:t>
            </a:r>
          </a:p>
          <a:p>
            <a:endParaRPr lang="en" dirty="0" smtClean="0"/>
          </a:p>
          <a:p>
            <a:pPr lvl="0"/>
            <a:r>
              <a:rPr lang="en" dirty="0"/>
              <a:t>Sodium bicarbonate: (NaHCO</a:t>
            </a:r>
            <a:r>
              <a:rPr lang="en" sz="900" dirty="0"/>
              <a:t>3</a:t>
            </a:r>
            <a:r>
              <a:rPr lang="en" sz="1600" dirty="0"/>
              <a:t>): </a:t>
            </a:r>
            <a:r>
              <a:rPr lang="en" dirty="0" smtClean="0"/>
              <a:t>pH</a:t>
            </a:r>
            <a:r>
              <a:rPr lang="en" dirty="0"/>
              <a:t>: 11.6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9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Sensory capability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HC-SR04 Ultrasonic range sensor used to detect obstacles in a cone</a:t>
            </a:r>
          </a:p>
          <a:p>
            <a:r>
              <a:rPr lang="en-US" dirty="0" smtClean="0"/>
              <a:t>Has 3 lines of vision and avoids obstacles based on how close things are </a:t>
            </a:r>
          </a:p>
          <a:p>
            <a:r>
              <a:rPr lang="en-US" dirty="0" smtClean="0"/>
              <a:t>APC 220 used to communicate to OSV</a:t>
            </a:r>
          </a:p>
          <a:p>
            <a:pPr lvl="1"/>
            <a:r>
              <a:rPr lang="en-US" dirty="0" smtClean="0"/>
              <a:t>Will relay positional data of both OSV and the objective</a:t>
            </a:r>
          </a:p>
          <a:p>
            <a:pPr lvl="1"/>
            <a:r>
              <a:rPr lang="en-US" dirty="0" smtClean="0"/>
              <a:t>OSV will then do calculations on where it is and where it needs to go</a:t>
            </a:r>
          </a:p>
          <a:p>
            <a:r>
              <a:rPr lang="en-US" dirty="0" smtClean="0"/>
              <a:t>pH meter for Arduino, used to measure pH of the water</a:t>
            </a:r>
          </a:p>
          <a:p>
            <a:pPr lvl="1"/>
            <a:r>
              <a:rPr lang="en-US" dirty="0" smtClean="0"/>
              <a:t>Will also be used in a closed feedback loop to neutralize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26" t="24238" r="62054" b="36145"/>
          <a:stretch/>
        </p:blipFill>
        <p:spPr>
          <a:xfrm>
            <a:off x="6505502" y="0"/>
            <a:ext cx="263849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7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Actuation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Vex 393 Motor will be used to depress the syringe through a rack and a worm gear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rubber band can be used to pull the sampling syringe, and a solenoid will be used to hold the syringe in place until a sample needs to be drawn</a:t>
            </a:r>
            <a:endParaRPr lang="en-US" dirty="0"/>
          </a:p>
        </p:txBody>
      </p:sp>
      <p:pic>
        <p:nvPicPr>
          <p:cNvPr id="4098" name="Picture 2" descr="http://etc.usf.edu/clipart/26900/26962/rackwormgear_26962_s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40400" y="1795517"/>
            <a:ext cx="1446108" cy="20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bhphotovideo.com/images/images1000x1000/Photographers_Formulary_09_0350_Micro_Mixer_Measuring_Syringe_12ml_1760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24098" y="162877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3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Basic Circuit Diagram</a:t>
            </a:r>
            <a:endParaRPr lang="en" dirty="0"/>
          </a:p>
        </p:txBody>
      </p:sp>
      <p:sp>
        <p:nvSpPr>
          <p:cNvPr id="85" name="Shape 85"/>
          <p:cNvSpPr/>
          <p:nvPr/>
        </p:nvSpPr>
        <p:spPr>
          <a:xfrm>
            <a:off x="7311019" y="2501888"/>
            <a:ext cx="792600" cy="7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 smtClean="0"/>
              <a:t>pH</a:t>
            </a:r>
            <a:endParaRPr lang="en" sz="10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Meter</a:t>
            </a:r>
          </a:p>
        </p:txBody>
      </p:sp>
      <p:sp>
        <p:nvSpPr>
          <p:cNvPr id="86" name="Shape 86"/>
          <p:cNvSpPr/>
          <p:nvPr/>
        </p:nvSpPr>
        <p:spPr>
          <a:xfrm>
            <a:off x="7308703" y="3402670"/>
            <a:ext cx="1147500" cy="71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Neutralizing </a:t>
            </a:r>
            <a:r>
              <a:rPr lang="en" sz="1000" dirty="0" smtClean="0"/>
              <a:t>dispenser motor</a:t>
            </a:r>
            <a:endParaRPr lang="en" sz="1000" dirty="0"/>
          </a:p>
        </p:txBody>
      </p:sp>
      <p:sp>
        <p:nvSpPr>
          <p:cNvPr id="87" name="Shape 87"/>
          <p:cNvSpPr/>
          <p:nvPr/>
        </p:nvSpPr>
        <p:spPr>
          <a:xfrm>
            <a:off x="7308703" y="4222162"/>
            <a:ext cx="995400" cy="49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Lifting </a:t>
            </a:r>
            <a:r>
              <a:rPr lang="en" sz="1000" dirty="0" smtClean="0"/>
              <a:t>Platform motor</a:t>
            </a:r>
            <a:endParaRPr lang="en" sz="1000" dirty="0"/>
          </a:p>
        </p:txBody>
      </p:sp>
      <p:cxnSp>
        <p:nvCxnSpPr>
          <p:cNvPr id="88" name="Shape 88"/>
          <p:cNvCxnSpPr>
            <a:stCxn id="87" idx="0"/>
            <a:endCxn id="87" idx="0"/>
          </p:cNvCxnSpPr>
          <p:nvPr/>
        </p:nvCxnSpPr>
        <p:spPr>
          <a:xfrm>
            <a:off x="7806403" y="422216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9" name="Shape 89"/>
          <p:cNvCxnSpPr>
            <a:stCxn id="90" idx="3"/>
            <a:endCxn id="85" idx="1"/>
          </p:cNvCxnSpPr>
          <p:nvPr/>
        </p:nvCxnSpPr>
        <p:spPr>
          <a:xfrm>
            <a:off x="6589278" y="2874558"/>
            <a:ext cx="721741" cy="98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>
            <a:off x="5934678" y="2492058"/>
            <a:ext cx="654600" cy="7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Romeo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Board</a:t>
            </a:r>
          </a:p>
        </p:txBody>
      </p:sp>
      <p:sp>
        <p:nvSpPr>
          <p:cNvPr id="91" name="Shape 91"/>
          <p:cNvSpPr/>
          <p:nvPr/>
        </p:nvSpPr>
        <p:spPr>
          <a:xfrm>
            <a:off x="5602589" y="2491933"/>
            <a:ext cx="659364" cy="24417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 smtClean="0"/>
              <a:t>APC220</a:t>
            </a:r>
            <a:endParaRPr lang="en" sz="1000" dirty="0"/>
          </a:p>
        </p:txBody>
      </p:sp>
      <p:sp>
        <p:nvSpPr>
          <p:cNvPr id="92" name="Shape 92"/>
          <p:cNvSpPr/>
          <p:nvPr/>
        </p:nvSpPr>
        <p:spPr>
          <a:xfrm>
            <a:off x="4954378" y="2943708"/>
            <a:ext cx="792600" cy="7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7.2V </a:t>
            </a:r>
            <a:r>
              <a:rPr lang="en" sz="1000" dirty="0" smtClean="0"/>
              <a:t>1600</a:t>
            </a:r>
            <a:r>
              <a:rPr lang="en" sz="1000" dirty="0" smtClean="0"/>
              <a:t>mAh Battery</a:t>
            </a:r>
            <a:endParaRPr lang="en" sz="1000" dirty="0"/>
          </a:p>
        </p:txBody>
      </p:sp>
      <p:sp>
        <p:nvSpPr>
          <p:cNvPr id="93" name="Shape 93"/>
          <p:cNvSpPr/>
          <p:nvPr/>
        </p:nvSpPr>
        <p:spPr>
          <a:xfrm>
            <a:off x="3761965" y="2945239"/>
            <a:ext cx="771600" cy="7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12V 2200mAh Battery</a:t>
            </a:r>
          </a:p>
        </p:txBody>
      </p:sp>
      <p:sp>
        <p:nvSpPr>
          <p:cNvPr id="94" name="Shape 94"/>
          <p:cNvSpPr/>
          <p:nvPr/>
        </p:nvSpPr>
        <p:spPr>
          <a:xfrm>
            <a:off x="2262065" y="3100964"/>
            <a:ext cx="771600" cy="49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 smtClean="0"/>
              <a:t>H-Bridge</a:t>
            </a:r>
            <a:endParaRPr lang="en" sz="1000" dirty="0"/>
          </a:p>
        </p:txBody>
      </p:sp>
      <p:sp>
        <p:nvSpPr>
          <p:cNvPr id="95" name="Shape 95"/>
          <p:cNvSpPr/>
          <p:nvPr/>
        </p:nvSpPr>
        <p:spPr>
          <a:xfrm>
            <a:off x="1943057" y="3787612"/>
            <a:ext cx="3963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sp>
        <p:nvSpPr>
          <p:cNvPr id="96" name="Shape 96"/>
          <p:cNvSpPr/>
          <p:nvPr/>
        </p:nvSpPr>
        <p:spPr>
          <a:xfrm>
            <a:off x="1991415" y="2283689"/>
            <a:ext cx="3963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sp>
        <p:nvSpPr>
          <p:cNvPr id="97" name="Shape 97"/>
          <p:cNvSpPr/>
          <p:nvPr/>
        </p:nvSpPr>
        <p:spPr>
          <a:xfrm>
            <a:off x="1486165" y="3801464"/>
            <a:ext cx="382200" cy="392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sp>
        <p:nvSpPr>
          <p:cNvPr id="98" name="Shape 98"/>
          <p:cNvSpPr/>
          <p:nvPr/>
        </p:nvSpPr>
        <p:spPr>
          <a:xfrm>
            <a:off x="1479115" y="2283689"/>
            <a:ext cx="3963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cxnSp>
        <p:nvCxnSpPr>
          <p:cNvPr id="99" name="Shape 99"/>
          <p:cNvCxnSpPr>
            <a:stCxn id="90" idx="1"/>
            <a:endCxn id="92" idx="0"/>
          </p:cNvCxnSpPr>
          <p:nvPr/>
        </p:nvCxnSpPr>
        <p:spPr>
          <a:xfrm rot="10800000" flipV="1">
            <a:off x="5350678" y="2874558"/>
            <a:ext cx="584000" cy="6915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0" name="Shape 100"/>
          <p:cNvCxnSpPr>
            <a:stCxn id="90" idx="3"/>
            <a:endCxn id="86" idx="1"/>
          </p:cNvCxnSpPr>
          <p:nvPr/>
        </p:nvCxnSpPr>
        <p:spPr>
          <a:xfrm>
            <a:off x="6589278" y="2874558"/>
            <a:ext cx="719425" cy="8831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1" name="Shape 101"/>
          <p:cNvCxnSpPr>
            <a:stCxn id="87" idx="1"/>
            <a:endCxn id="90" idx="3"/>
          </p:cNvCxnSpPr>
          <p:nvPr/>
        </p:nvCxnSpPr>
        <p:spPr>
          <a:xfrm rot="10800000">
            <a:off x="6589279" y="2874558"/>
            <a:ext cx="719425" cy="15964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3" name="Shape 103"/>
          <p:cNvCxnSpPr/>
          <p:nvPr/>
        </p:nvCxnSpPr>
        <p:spPr>
          <a:xfrm flipH="1">
            <a:off x="3033665" y="3257058"/>
            <a:ext cx="72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>
            <a:stCxn id="95" idx="4"/>
          </p:cNvCxnSpPr>
          <p:nvPr/>
        </p:nvCxnSpPr>
        <p:spPr>
          <a:xfrm>
            <a:off x="2141207" y="4159012"/>
            <a:ext cx="4800" cy="6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>
            <a:stCxn id="97" idx="4"/>
          </p:cNvCxnSpPr>
          <p:nvPr/>
        </p:nvCxnSpPr>
        <p:spPr>
          <a:xfrm>
            <a:off x="1677265" y="4193864"/>
            <a:ext cx="4800" cy="5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1677265" y="4773164"/>
            <a:ext cx="47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1" name="Shape 111"/>
          <p:cNvCxnSpPr/>
          <p:nvPr/>
        </p:nvCxnSpPr>
        <p:spPr>
          <a:xfrm rot="10800000">
            <a:off x="1691765" y="3526289"/>
            <a:ext cx="57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" name="Shape 112"/>
          <p:cNvCxnSpPr>
            <a:stCxn id="95" idx="0"/>
          </p:cNvCxnSpPr>
          <p:nvPr/>
        </p:nvCxnSpPr>
        <p:spPr>
          <a:xfrm flipV="1">
            <a:off x="2141207" y="3538026"/>
            <a:ext cx="0" cy="2495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3" name="Shape 113"/>
          <p:cNvCxnSpPr>
            <a:stCxn id="97" idx="0"/>
          </p:cNvCxnSpPr>
          <p:nvPr/>
        </p:nvCxnSpPr>
        <p:spPr>
          <a:xfrm rot="10800000" flipH="1">
            <a:off x="1677265" y="3526364"/>
            <a:ext cx="4800" cy="27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4" name="Shape 114"/>
          <p:cNvCxnSpPr>
            <a:stCxn id="96" idx="4"/>
          </p:cNvCxnSpPr>
          <p:nvPr/>
        </p:nvCxnSpPr>
        <p:spPr>
          <a:xfrm flipH="1">
            <a:off x="2184765" y="2655089"/>
            <a:ext cx="4800" cy="4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5" name="Shape 115"/>
          <p:cNvCxnSpPr>
            <a:stCxn id="98" idx="4"/>
          </p:cNvCxnSpPr>
          <p:nvPr/>
        </p:nvCxnSpPr>
        <p:spPr>
          <a:xfrm>
            <a:off x="1677265" y="2655089"/>
            <a:ext cx="4800" cy="4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" name="Shape 117"/>
          <p:cNvCxnSpPr/>
          <p:nvPr/>
        </p:nvCxnSpPr>
        <p:spPr>
          <a:xfrm rot="10800000">
            <a:off x="1662665" y="3129989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8" name="Shape 118"/>
          <p:cNvCxnSpPr>
            <a:stCxn id="98" idx="0"/>
          </p:cNvCxnSpPr>
          <p:nvPr/>
        </p:nvCxnSpPr>
        <p:spPr>
          <a:xfrm flipV="1">
            <a:off x="1677265" y="2021175"/>
            <a:ext cx="0" cy="2625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9" name="Shape 119"/>
          <p:cNvCxnSpPr>
            <a:stCxn id="96" idx="0"/>
          </p:cNvCxnSpPr>
          <p:nvPr/>
        </p:nvCxnSpPr>
        <p:spPr>
          <a:xfrm flipH="1" flipV="1">
            <a:off x="2182364" y="2013773"/>
            <a:ext cx="7201" cy="2699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" name="Shape 120"/>
          <p:cNvCxnSpPr/>
          <p:nvPr/>
        </p:nvCxnSpPr>
        <p:spPr>
          <a:xfrm>
            <a:off x="1672364" y="2013773"/>
            <a:ext cx="5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" name="Shape 121"/>
          <p:cNvCxnSpPr>
            <a:stCxn id="92" idx="2"/>
            <a:endCxn id="90" idx="2"/>
          </p:cNvCxnSpPr>
          <p:nvPr/>
        </p:nvCxnSpPr>
        <p:spPr>
          <a:xfrm rot="-5400000">
            <a:off x="5580478" y="3027108"/>
            <a:ext cx="451800" cy="911400"/>
          </a:xfrm>
          <a:prstGeom prst="bentConnector3">
            <a:avLst>
              <a:gd name="adj1" fmla="val -2665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2" name="Shape 122"/>
          <p:cNvCxnSpPr>
            <a:stCxn id="94" idx="0"/>
            <a:endCxn id="90" idx="0"/>
          </p:cNvCxnSpPr>
          <p:nvPr/>
        </p:nvCxnSpPr>
        <p:spPr>
          <a:xfrm rot="5400000" flipH="1" flipV="1">
            <a:off x="4150468" y="989455"/>
            <a:ext cx="608906" cy="3614113"/>
          </a:xfrm>
          <a:prstGeom prst="bentConnector3">
            <a:avLst>
              <a:gd name="adj1" fmla="val 1375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3" name="Shape 123"/>
          <p:cNvSpPr/>
          <p:nvPr/>
        </p:nvSpPr>
        <p:spPr>
          <a:xfrm>
            <a:off x="7308703" y="1786995"/>
            <a:ext cx="654600" cy="5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/>
              <a:t>Pump</a:t>
            </a:r>
          </a:p>
        </p:txBody>
      </p:sp>
      <p:cxnSp>
        <p:nvCxnSpPr>
          <p:cNvPr id="124" name="Shape 124"/>
          <p:cNvCxnSpPr>
            <a:stCxn id="123" idx="1"/>
            <a:endCxn id="90" idx="3"/>
          </p:cNvCxnSpPr>
          <p:nvPr/>
        </p:nvCxnSpPr>
        <p:spPr>
          <a:xfrm flipH="1">
            <a:off x="6589303" y="2074245"/>
            <a:ext cx="719400" cy="8004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7308703" y="1154133"/>
            <a:ext cx="887100" cy="48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/>
              <a:t>Ultrasonic </a:t>
            </a:r>
            <a:r>
              <a:rPr lang="en" sz="1000" dirty="0" smtClean="0"/>
              <a:t>Sensors</a:t>
            </a:r>
            <a:endParaRPr lang="en" sz="1000" dirty="0"/>
          </a:p>
        </p:txBody>
      </p:sp>
      <p:cxnSp>
        <p:nvCxnSpPr>
          <p:cNvPr id="126" name="Shape 126"/>
          <p:cNvCxnSpPr>
            <a:stCxn id="125" idx="1"/>
            <a:endCxn id="90" idx="3"/>
          </p:cNvCxnSpPr>
          <p:nvPr/>
        </p:nvCxnSpPr>
        <p:spPr>
          <a:xfrm flipH="1">
            <a:off x="6589303" y="1396383"/>
            <a:ext cx="719400" cy="14781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03"/>
          <p:cNvCxnSpPr/>
          <p:nvPr/>
        </p:nvCxnSpPr>
        <p:spPr>
          <a:xfrm flipH="1">
            <a:off x="3033665" y="3420021"/>
            <a:ext cx="72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67435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232411" y="1539938"/>
            <a:ext cx="6729417" cy="3367090"/>
          </a:xfrm>
          <a:prstGeom prst="rect">
            <a:avLst/>
          </a:prstGeom>
          <a:pattFill prst="lgConfetti">
            <a:fgClr>
              <a:srgbClr val="F6DC94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741" y="238311"/>
            <a:ext cx="7200900" cy="11144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Control algorithm - Locomotion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5741" y="1539938"/>
            <a:ext cx="1590229" cy="3367090"/>
          </a:xfrm>
          <a:prstGeom prst="rect">
            <a:avLst/>
          </a:prstGeom>
          <a:pattFill prst="wdUpDiag">
            <a:fgClr>
              <a:srgbClr val="FF9B9B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Landing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Zone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1477" y="2068759"/>
            <a:ext cx="352721" cy="57443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1477" y="3097151"/>
            <a:ext cx="352721" cy="57443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04774" y="1044379"/>
            <a:ext cx="203922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Book" panose="020B0503020102020204" pitchFamily="34" charset="0"/>
              </a:rPr>
              <a:t>Methods: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turn(angle)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moveForward</a:t>
            </a:r>
            <a:r>
              <a:rPr lang="en-US" sz="1600" dirty="0" smtClean="0">
                <a:latin typeface="Franklin Gothic Book" panose="020B0503020102020204" pitchFamily="34" charset="0"/>
              </a:rPr>
              <a:t>(x, 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spd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moveBack</a:t>
            </a:r>
            <a:r>
              <a:rPr lang="en-US" sz="1600" dirty="0" smtClean="0">
                <a:latin typeface="Franklin Gothic Book" panose="020B0503020102020204" pitchFamily="34" charset="0"/>
              </a:rPr>
              <a:t>(x, 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spd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detect(sensor)</a:t>
            </a:r>
          </a:p>
          <a:p>
            <a:endParaRPr lang="en-US" sz="1600" dirty="0">
              <a:latin typeface="Franklin Gothic Book" panose="020B0503020102020204" pitchFamily="34" charset="0"/>
            </a:endParaRPr>
          </a:p>
          <a:p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046980" y="2227385"/>
            <a:ext cx="351565" cy="35156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-680898" y="1823544"/>
            <a:ext cx="3588735" cy="3319956"/>
            <a:chOff x="-1036035" y="2495054"/>
            <a:chExt cx="3588735" cy="3319956"/>
          </a:xfrm>
        </p:grpSpPr>
        <p:sp>
          <p:nvSpPr>
            <p:cNvPr id="30" name="Rectangle 29"/>
            <p:cNvSpPr/>
            <p:nvPr/>
          </p:nvSpPr>
          <p:spPr>
            <a:xfrm rot="8100000">
              <a:off x="866214" y="4487464"/>
              <a:ext cx="138676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1" name="Rectangle 30"/>
            <p:cNvSpPr/>
            <p:nvPr/>
          </p:nvSpPr>
          <p:spPr>
            <a:xfrm rot="8100000">
              <a:off x="484303" y="4105552"/>
              <a:ext cx="138676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800692" y="3789163"/>
              <a:ext cx="138676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7" name="Rectangle 26"/>
            <p:cNvSpPr/>
            <p:nvPr/>
          </p:nvSpPr>
          <p:spPr>
            <a:xfrm rot="8100000">
              <a:off x="1182603" y="4171074"/>
              <a:ext cx="138676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6" name="Rectangle 15"/>
            <p:cNvSpPr/>
            <p:nvPr/>
          </p:nvSpPr>
          <p:spPr>
            <a:xfrm rot="8100000">
              <a:off x="605083" y="3884474"/>
              <a:ext cx="586646" cy="545375"/>
            </a:xfrm>
            <a:prstGeom prst="rect">
              <a:avLst/>
            </a:prstGeom>
            <a:solidFill>
              <a:srgbClr val="F6DC94">
                <a:alpha val="52941"/>
              </a:srgb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ame 17"/>
            <p:cNvSpPr/>
            <p:nvPr/>
          </p:nvSpPr>
          <p:spPr>
            <a:xfrm rot="8100000">
              <a:off x="782519" y="4049211"/>
              <a:ext cx="231775" cy="215900"/>
            </a:xfrm>
            <a:prstGeom prst="fram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8100000">
              <a:off x="1172696" y="4085564"/>
              <a:ext cx="57150" cy="10497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3" name="Rounded Rectangle 22"/>
            <p:cNvSpPr/>
            <p:nvPr/>
          </p:nvSpPr>
          <p:spPr>
            <a:xfrm rot="8100000">
              <a:off x="851651" y="4406608"/>
              <a:ext cx="57150" cy="10497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4" name="Rounded Rectangle 23"/>
            <p:cNvSpPr/>
            <p:nvPr/>
          </p:nvSpPr>
          <p:spPr>
            <a:xfrm rot="8100000">
              <a:off x="566178" y="4121135"/>
              <a:ext cx="57150" cy="10497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Rounded Rectangle 24"/>
            <p:cNvSpPr/>
            <p:nvPr/>
          </p:nvSpPr>
          <p:spPr>
            <a:xfrm rot="8100000">
              <a:off x="887222" y="3800090"/>
              <a:ext cx="57150" cy="10497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8100000" flipH="1" flipV="1">
              <a:off x="793025" y="4383480"/>
              <a:ext cx="25678" cy="30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8100000" flipV="1">
              <a:off x="737999" y="4327037"/>
              <a:ext cx="0" cy="457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8100000" flipV="1">
              <a:off x="675422" y="4263848"/>
              <a:ext cx="27171" cy="382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8100000" flipV="1">
              <a:off x="-396102" y="4888509"/>
              <a:ext cx="1770163" cy="926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8100000">
              <a:off x="-1036035" y="4390470"/>
              <a:ext cx="1770163" cy="603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8100000">
              <a:off x="-810381" y="4987184"/>
              <a:ext cx="1809974" cy="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1103064" y="2495054"/>
              <a:ext cx="1449636" cy="1482354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/>
          <p:nvPr/>
        </p:nvCxnSpPr>
        <p:spPr>
          <a:xfrm flipV="1">
            <a:off x="2171010" y="2643190"/>
            <a:ext cx="1959287" cy="1051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0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3500000">
                                      <p:cBhvr>
                                        <p:cTn id="6" dur="1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4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93827E-7 L 0.10608 -4.93827E-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608 -4.93827E-7 L 0.21563 0.1138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63 0.11389 L 0.43837 0.10957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37 0.10957 L 0.43924 -0.3098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741" y="238311"/>
            <a:ext cx="7200900" cy="11144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Control algorithm – Mission objectives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4774" y="1044379"/>
            <a:ext cx="203922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Book" panose="020B0503020102020204" pitchFamily="34" charset="0"/>
              </a:rPr>
              <a:t>Methods: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lowerPlatform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getSample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readpH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transmit(pH)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neutralize(pH)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 -</a:t>
            </a:r>
            <a:r>
              <a:rPr lang="en-US" sz="1600" dirty="0" err="1">
                <a:latin typeface="Franklin Gothic Book" panose="020B0503020102020204" pitchFamily="34" charset="0"/>
              </a:rPr>
              <a:t>readpH</a:t>
            </a:r>
            <a:r>
              <a:rPr lang="en-US" sz="1600" dirty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 -</a:t>
            </a:r>
            <a:r>
              <a:rPr lang="en-US" sz="1600" dirty="0" err="1">
                <a:latin typeface="Franklin Gothic Book" panose="020B0503020102020204" pitchFamily="34" charset="0"/>
              </a:rPr>
              <a:t>dispenseBase</a:t>
            </a:r>
            <a:r>
              <a:rPr lang="en-US" sz="1600" dirty="0">
                <a:latin typeface="Franklin Gothic Book" panose="020B0503020102020204" pitchFamily="34" charset="0"/>
              </a:rPr>
              <a:t>(mL)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 -agitate(duration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 </a:t>
            </a:r>
            <a:r>
              <a:rPr lang="en-US" sz="1600" dirty="0" smtClean="0">
                <a:latin typeface="Franklin Gothic Book" panose="020B0503020102020204" pitchFamily="34" charset="0"/>
              </a:rPr>
              <a:t>-delay(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ms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  <a:endParaRPr lang="en-US" sz="1600" dirty="0">
              <a:latin typeface="Franklin Gothic Book" panose="020B0503020102020204" pitchFamily="34" charset="0"/>
            </a:endParaRPr>
          </a:p>
          <a:p>
            <a:endParaRPr lang="en-US" sz="1600" dirty="0">
              <a:latin typeface="Franklin Gothic Book" panose="020B0503020102020204" pitchFamily="34" charset="0"/>
            </a:endParaRPr>
          </a:p>
          <a:p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6338" y="3681046"/>
            <a:ext cx="2684585" cy="106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ranklin Gothic Book" panose="020B0503020102020204" pitchFamily="34" charset="0"/>
              </a:rPr>
              <a:t>Chemical pool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443046"/>
            <a:ext cx="9144000" cy="700454"/>
          </a:xfrm>
          <a:prstGeom prst="rect">
            <a:avLst/>
          </a:prstGeom>
          <a:pattFill prst="wave">
            <a:fgClr>
              <a:srgbClr val="F6DC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97168" y="3241430"/>
            <a:ext cx="1172307" cy="1172307"/>
            <a:chOff x="457201" y="3270739"/>
            <a:chExt cx="1172307" cy="1172307"/>
          </a:xfrm>
        </p:grpSpPr>
        <p:sp>
          <p:nvSpPr>
            <p:cNvPr id="6" name="Oval 5"/>
            <p:cNvSpPr/>
            <p:nvPr/>
          </p:nvSpPr>
          <p:spPr>
            <a:xfrm>
              <a:off x="457201" y="3270739"/>
              <a:ext cx="1172307" cy="11723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74431" y="3387969"/>
              <a:ext cx="937846" cy="9378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27786" y="3241431"/>
            <a:ext cx="1172307" cy="1172307"/>
            <a:chOff x="457201" y="3270739"/>
            <a:chExt cx="1172307" cy="1172307"/>
          </a:xfrm>
        </p:grpSpPr>
        <p:sp>
          <p:nvSpPr>
            <p:cNvPr id="17" name="Oval 16"/>
            <p:cNvSpPr/>
            <p:nvPr/>
          </p:nvSpPr>
          <p:spPr>
            <a:xfrm>
              <a:off x="457201" y="3270739"/>
              <a:ext cx="1172307" cy="11723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74431" y="3387969"/>
              <a:ext cx="937846" cy="9378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22031" y="3066904"/>
            <a:ext cx="6682743" cy="123093"/>
          </a:xfrm>
          <a:prstGeom prst="rect">
            <a:avLst/>
          </a:prstGeom>
          <a:solidFill>
            <a:srgbClr val="F6DC9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5984" y="3681046"/>
            <a:ext cx="2485292" cy="761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Chemical Pool</a:t>
            </a:r>
          </a:p>
        </p:txBody>
      </p:sp>
      <p:sp>
        <p:nvSpPr>
          <p:cNvPr id="20" name="Rectangle 19"/>
          <p:cNvSpPr/>
          <p:nvPr/>
        </p:nvSpPr>
        <p:spPr>
          <a:xfrm rot="16200000" flipH="1">
            <a:off x="1909377" y="2233080"/>
            <a:ext cx="1554626" cy="1130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 flipH="1">
            <a:off x="3963316" y="2230150"/>
            <a:ext cx="1554626" cy="1130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2836985" y="1795907"/>
            <a:ext cx="2327762" cy="1562753"/>
            <a:chOff x="2836985" y="1013102"/>
            <a:chExt cx="2327762" cy="1562753"/>
          </a:xfrm>
        </p:grpSpPr>
        <p:grpSp>
          <p:nvGrpSpPr>
            <p:cNvPr id="42" name="Group 41"/>
            <p:cNvGrpSpPr/>
            <p:nvPr/>
          </p:nvGrpSpPr>
          <p:grpSpPr>
            <a:xfrm>
              <a:off x="2836985" y="1509347"/>
              <a:ext cx="1735015" cy="1066508"/>
              <a:chOff x="2836985" y="1509347"/>
              <a:chExt cx="1735015" cy="106650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004583" y="1762125"/>
                <a:ext cx="193676" cy="813730"/>
                <a:chOff x="3467099" y="1762125"/>
                <a:chExt cx="193676" cy="81373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3505200" y="1790700"/>
                  <a:ext cx="117475" cy="7270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467100" y="1762125"/>
                  <a:ext cx="193675" cy="2730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467099" y="2454655"/>
                  <a:ext cx="193675" cy="121200"/>
                </a:xfrm>
                <a:prstGeom prst="rect">
                  <a:avLst/>
                </a:prstGeom>
                <a:solidFill>
                  <a:srgbClr val="FFFFFF">
                    <a:alpha val="34118"/>
                  </a:srgb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2836985" y="2286660"/>
                <a:ext cx="1735015" cy="9312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354788" y="2006989"/>
                <a:ext cx="532406" cy="273710"/>
                <a:chOff x="2861669" y="2012950"/>
                <a:chExt cx="532406" cy="273710"/>
              </a:xfrm>
            </p:grpSpPr>
            <p:sp>
              <p:nvSpPr>
                <p:cNvPr id="23" name="Round Same Side Corner Rectangle 22"/>
                <p:cNvSpPr/>
                <p:nvPr/>
              </p:nvSpPr>
              <p:spPr>
                <a:xfrm>
                  <a:off x="2959100" y="2012950"/>
                  <a:ext cx="434975" cy="273710"/>
                </a:xfrm>
                <a:prstGeom prst="round2Same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 smtClean="0"/>
                    <a:t>Pump</a:t>
                  </a:r>
                  <a:endParaRPr lang="en-US" sz="700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2861669" y="2149805"/>
                  <a:ext cx="97431" cy="4571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4048748" y="1509347"/>
                <a:ext cx="56709" cy="1030653"/>
                <a:chOff x="4048748" y="1509347"/>
                <a:chExt cx="56709" cy="1030653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4048748" y="1720850"/>
                  <a:ext cx="56709" cy="81915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ight Arrow 37"/>
                <p:cNvSpPr/>
                <p:nvPr/>
              </p:nvSpPr>
              <p:spPr>
                <a:xfrm rot="16200000">
                  <a:off x="3979946" y="1578149"/>
                  <a:ext cx="194314" cy="56709"/>
                </a:xfrm>
                <a:prstGeom prst="rightArrow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4267011" y="1519033"/>
                <a:ext cx="56710" cy="1020967"/>
                <a:chOff x="4267011" y="1519033"/>
                <a:chExt cx="56710" cy="1020967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4267012" y="1720850"/>
                  <a:ext cx="56709" cy="81915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ight Arrow 38"/>
                <p:cNvSpPr/>
                <p:nvPr/>
              </p:nvSpPr>
              <p:spPr>
                <a:xfrm rot="5400000">
                  <a:off x="4198209" y="1587835"/>
                  <a:ext cx="194314" cy="56709"/>
                </a:xfrm>
                <a:prstGeom prst="rightArrow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3" name="Rectangular Callout 42"/>
            <p:cNvSpPr/>
            <p:nvPr/>
          </p:nvSpPr>
          <p:spPr>
            <a:xfrm>
              <a:off x="2914650" y="1409700"/>
              <a:ext cx="537569" cy="266700"/>
            </a:xfrm>
            <a:prstGeom prst="wedgeRectCallout">
              <a:avLst>
                <a:gd name="adj1" fmla="val -19652"/>
                <a:gd name="adj2" fmla="val 708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pH meter</a:t>
              </a:r>
              <a:endParaRPr lang="en-US" sz="700" dirty="0"/>
            </a:p>
          </p:txBody>
        </p:sp>
        <p:sp>
          <p:nvSpPr>
            <p:cNvPr id="44" name="Line Callout 1 43"/>
            <p:cNvSpPr/>
            <p:nvPr/>
          </p:nvSpPr>
          <p:spPr>
            <a:xfrm>
              <a:off x="4530186" y="1021393"/>
              <a:ext cx="634561" cy="308273"/>
            </a:xfrm>
            <a:prstGeom prst="borderCallout1">
              <a:avLst>
                <a:gd name="adj1" fmla="val 101144"/>
                <a:gd name="adj2" fmla="val -2329"/>
                <a:gd name="adj3" fmla="val 150607"/>
                <a:gd name="adj4" fmla="val -3533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Base dispenser</a:t>
              </a:r>
              <a:endParaRPr lang="en-US" sz="900" dirty="0"/>
            </a:p>
          </p:txBody>
        </p:sp>
        <p:sp>
          <p:nvSpPr>
            <p:cNvPr id="45" name="Line Callout 1 44"/>
            <p:cNvSpPr/>
            <p:nvPr/>
          </p:nvSpPr>
          <p:spPr>
            <a:xfrm>
              <a:off x="3315694" y="1013102"/>
              <a:ext cx="634561" cy="308273"/>
            </a:xfrm>
            <a:prstGeom prst="borderCallout1">
              <a:avLst>
                <a:gd name="adj1" fmla="val 100114"/>
                <a:gd name="adj2" fmla="val 100242"/>
                <a:gd name="adj3" fmla="val 150607"/>
                <a:gd name="adj4" fmla="val 11977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Sampling tube</a:t>
              </a:r>
              <a:endParaRPr lang="en-US" sz="900" dirty="0"/>
            </a:p>
          </p:txBody>
        </p:sp>
      </p:grpSp>
      <p:sp>
        <p:nvSpPr>
          <p:cNvPr id="47" name="Oval 46"/>
          <p:cNvSpPr/>
          <p:nvPr/>
        </p:nvSpPr>
        <p:spPr>
          <a:xfrm>
            <a:off x="3482975" y="2911475"/>
            <a:ext cx="57150" cy="539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2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222218"/>
            <a:ext cx="7200900" cy="38296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CAD diagrams</a:t>
            </a:r>
          </a:p>
          <a:p>
            <a:r>
              <a:rPr lang="en-US" dirty="0" smtClean="0"/>
              <a:t>Mass estimation table</a:t>
            </a:r>
          </a:p>
          <a:p>
            <a:r>
              <a:rPr lang="en-US" dirty="0" smtClean="0"/>
              <a:t>Torque calculations and moment diagram</a:t>
            </a:r>
          </a:p>
          <a:p>
            <a:r>
              <a:rPr lang="en-US" dirty="0" smtClean="0"/>
              <a:t>Motor and battery selection</a:t>
            </a:r>
          </a:p>
          <a:p>
            <a:r>
              <a:rPr lang="en-US" dirty="0" smtClean="0"/>
              <a:t>Mission specific details:</a:t>
            </a:r>
          </a:p>
          <a:p>
            <a:pPr lvl="1"/>
            <a:r>
              <a:rPr lang="en-US" dirty="0" smtClean="0"/>
              <a:t>Neutralization calculations</a:t>
            </a:r>
          </a:p>
          <a:p>
            <a:pPr lvl="1"/>
            <a:r>
              <a:rPr lang="en-US" dirty="0" smtClean="0"/>
              <a:t>Sensor capabilities</a:t>
            </a:r>
          </a:p>
          <a:p>
            <a:pPr lvl="1"/>
            <a:r>
              <a:rPr lang="en-US" dirty="0" smtClean="0"/>
              <a:t>Actuators</a:t>
            </a:r>
          </a:p>
          <a:p>
            <a:pPr lvl="1"/>
            <a:r>
              <a:rPr lang="en-US" dirty="0" smtClean="0"/>
              <a:t>Circuit diagram</a:t>
            </a:r>
          </a:p>
          <a:p>
            <a:pPr lvl="1"/>
            <a:r>
              <a:rPr lang="en-US" dirty="0" smtClean="0"/>
              <a:t>Control algorithm</a:t>
            </a:r>
          </a:p>
          <a:p>
            <a:r>
              <a:rPr lang="en-US" dirty="0" smtClean="0"/>
              <a:t>Bookkeeping</a:t>
            </a:r>
          </a:p>
          <a:p>
            <a:pPr lvl="1"/>
            <a:r>
              <a:rPr lang="en-US" dirty="0" smtClean="0"/>
              <a:t>Bill of materials</a:t>
            </a:r>
          </a:p>
          <a:p>
            <a:pPr lvl="1"/>
            <a:r>
              <a:rPr lang="en-US" dirty="0" smtClean="0"/>
              <a:t>Gantt</a:t>
            </a:r>
          </a:p>
        </p:txBody>
      </p:sp>
    </p:spTree>
    <p:extLst>
      <p:ext uri="{BB962C8B-B14F-4D97-AF65-F5344CB8AC3E}">
        <p14:creationId xmlns:p14="http://schemas.microsoft.com/office/powerpoint/2010/main" val="9067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741" y="238311"/>
            <a:ext cx="7200900" cy="11144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Control algorithm – Mission objectives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4774" y="1044379"/>
            <a:ext cx="203922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Book" panose="020B0503020102020204" pitchFamily="34" charset="0"/>
              </a:rPr>
              <a:t>Methods:</a:t>
            </a:r>
          </a:p>
          <a:p>
            <a:r>
              <a:rPr lang="en-US" sz="1600" dirty="0" err="1">
                <a:latin typeface="Franklin Gothic Book" panose="020B0503020102020204" pitchFamily="34" charset="0"/>
              </a:rPr>
              <a:t>lowerPlatform</a:t>
            </a:r>
            <a:r>
              <a:rPr lang="en-US" sz="1600" dirty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 err="1">
                <a:latin typeface="Franklin Gothic Book" panose="020B0503020102020204" pitchFamily="34" charset="0"/>
              </a:rPr>
              <a:t>getSample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  <a:endParaRPr lang="en-US" sz="1600" dirty="0">
              <a:latin typeface="Franklin Gothic Book" panose="020B0503020102020204" pitchFamily="34" charset="0"/>
            </a:endParaRPr>
          </a:p>
          <a:p>
            <a:r>
              <a:rPr lang="en-US" sz="1600" dirty="0" err="1">
                <a:latin typeface="Franklin Gothic Book" panose="020B0503020102020204" pitchFamily="34" charset="0"/>
              </a:rPr>
              <a:t>readpH</a:t>
            </a:r>
            <a:r>
              <a:rPr lang="en-US" sz="1600" dirty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transmit(pH)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neutralize(pH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 -</a:t>
            </a:r>
            <a:r>
              <a:rPr lang="en-US" sz="1600" dirty="0" err="1">
                <a:latin typeface="Franklin Gothic Book" panose="020B0503020102020204" pitchFamily="34" charset="0"/>
              </a:rPr>
              <a:t>readpH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  <a:endParaRPr lang="en-US" sz="1600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 </a:t>
            </a:r>
            <a:r>
              <a:rPr lang="en-US" sz="1600" dirty="0" smtClean="0">
                <a:latin typeface="Franklin Gothic Book" panose="020B0503020102020204" pitchFamily="34" charset="0"/>
              </a:rPr>
              <a:t>-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dispenseBase</a:t>
            </a:r>
            <a:r>
              <a:rPr lang="en-US" sz="1600" dirty="0" smtClean="0">
                <a:latin typeface="Franklin Gothic Book" panose="020B0503020102020204" pitchFamily="34" charset="0"/>
              </a:rPr>
              <a:t>(mL)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 -agitate(duration)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 </a:t>
            </a:r>
            <a:r>
              <a:rPr lang="en-US" sz="1600" dirty="0" smtClean="0">
                <a:latin typeface="Franklin Gothic Book" panose="020B0503020102020204" pitchFamily="34" charset="0"/>
              </a:rPr>
              <a:t>-delay(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ms</a:t>
            </a:r>
            <a:r>
              <a:rPr lang="en-US" sz="1600" dirty="0" smtClean="0">
                <a:latin typeface="Franklin Gothic Book" panose="020B0503020102020204" pitchFamily="34" charset="0"/>
              </a:rPr>
              <a:t>) 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6338" y="3681046"/>
            <a:ext cx="2684585" cy="106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443046"/>
            <a:ext cx="9144000" cy="700454"/>
          </a:xfrm>
          <a:prstGeom prst="rect">
            <a:avLst/>
          </a:prstGeom>
          <a:pattFill prst="wave">
            <a:fgClr>
              <a:srgbClr val="F6DC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97168" y="3241430"/>
            <a:ext cx="1172307" cy="1172307"/>
            <a:chOff x="457201" y="3270739"/>
            <a:chExt cx="1172307" cy="1172307"/>
          </a:xfrm>
        </p:grpSpPr>
        <p:sp>
          <p:nvSpPr>
            <p:cNvPr id="6" name="Oval 5"/>
            <p:cNvSpPr/>
            <p:nvPr/>
          </p:nvSpPr>
          <p:spPr>
            <a:xfrm>
              <a:off x="457201" y="3270739"/>
              <a:ext cx="1172307" cy="11723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74431" y="3387969"/>
              <a:ext cx="937846" cy="9378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27786" y="3241431"/>
            <a:ext cx="1172307" cy="1172307"/>
            <a:chOff x="457201" y="3270739"/>
            <a:chExt cx="1172307" cy="1172307"/>
          </a:xfrm>
        </p:grpSpPr>
        <p:sp>
          <p:nvSpPr>
            <p:cNvPr id="17" name="Oval 16"/>
            <p:cNvSpPr/>
            <p:nvPr/>
          </p:nvSpPr>
          <p:spPr>
            <a:xfrm>
              <a:off x="457201" y="3270739"/>
              <a:ext cx="1172307" cy="11723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74431" y="3387969"/>
              <a:ext cx="937846" cy="9378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22031" y="3066904"/>
            <a:ext cx="6682743" cy="123093"/>
          </a:xfrm>
          <a:prstGeom prst="rect">
            <a:avLst/>
          </a:prstGeom>
          <a:solidFill>
            <a:srgbClr val="F6DC9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6200000" flipH="1">
            <a:off x="1909377" y="2233080"/>
            <a:ext cx="1554626" cy="1130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 flipH="1">
            <a:off x="3963316" y="2230150"/>
            <a:ext cx="1554626" cy="1130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836985" y="2292152"/>
            <a:ext cx="1735015" cy="1066508"/>
            <a:chOff x="2836985" y="2292152"/>
            <a:chExt cx="1735015" cy="1066508"/>
          </a:xfrm>
        </p:grpSpPr>
        <p:grpSp>
          <p:nvGrpSpPr>
            <p:cNvPr id="42" name="Group 41"/>
            <p:cNvGrpSpPr/>
            <p:nvPr/>
          </p:nvGrpSpPr>
          <p:grpSpPr>
            <a:xfrm>
              <a:off x="2836985" y="2292152"/>
              <a:ext cx="1735015" cy="1066508"/>
              <a:chOff x="2836985" y="1509347"/>
              <a:chExt cx="1735015" cy="106650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004583" y="1762125"/>
                <a:ext cx="193676" cy="813730"/>
                <a:chOff x="3467099" y="1762125"/>
                <a:chExt cx="193676" cy="81373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3505200" y="1790700"/>
                  <a:ext cx="117475" cy="7270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467100" y="1762125"/>
                  <a:ext cx="193675" cy="2730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467099" y="2454655"/>
                  <a:ext cx="193675" cy="121200"/>
                </a:xfrm>
                <a:prstGeom prst="rect">
                  <a:avLst/>
                </a:prstGeom>
                <a:solidFill>
                  <a:srgbClr val="FFFFFF">
                    <a:alpha val="34118"/>
                  </a:srgb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2836985" y="2286660"/>
                <a:ext cx="1735015" cy="9312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354788" y="2006989"/>
                <a:ext cx="532406" cy="273710"/>
                <a:chOff x="2861669" y="2012950"/>
                <a:chExt cx="532406" cy="273710"/>
              </a:xfrm>
            </p:grpSpPr>
            <p:sp>
              <p:nvSpPr>
                <p:cNvPr id="23" name="Round Same Side Corner Rectangle 22"/>
                <p:cNvSpPr/>
                <p:nvPr/>
              </p:nvSpPr>
              <p:spPr>
                <a:xfrm>
                  <a:off x="2959100" y="2012950"/>
                  <a:ext cx="434975" cy="273710"/>
                </a:xfrm>
                <a:prstGeom prst="round2Same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 smtClean="0"/>
                    <a:t>Pump</a:t>
                  </a:r>
                  <a:endParaRPr lang="en-US" sz="700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2861669" y="2149805"/>
                  <a:ext cx="97431" cy="4571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4048748" y="1509347"/>
                <a:ext cx="56709" cy="1030653"/>
                <a:chOff x="4048748" y="1509347"/>
                <a:chExt cx="56709" cy="1030653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4048748" y="1720850"/>
                  <a:ext cx="56709" cy="81915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ight Arrow 37"/>
                <p:cNvSpPr/>
                <p:nvPr/>
              </p:nvSpPr>
              <p:spPr>
                <a:xfrm rot="16200000">
                  <a:off x="3979946" y="1578149"/>
                  <a:ext cx="194314" cy="56709"/>
                </a:xfrm>
                <a:prstGeom prst="rightArrow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4267011" y="1519033"/>
                <a:ext cx="56710" cy="1020967"/>
                <a:chOff x="4267011" y="1519033"/>
                <a:chExt cx="56710" cy="1020967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4267012" y="1720850"/>
                  <a:ext cx="56709" cy="81915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ight Arrow 38"/>
                <p:cNvSpPr/>
                <p:nvPr/>
              </p:nvSpPr>
              <p:spPr>
                <a:xfrm rot="5400000">
                  <a:off x="4198209" y="1587835"/>
                  <a:ext cx="194314" cy="56709"/>
                </a:xfrm>
                <a:prstGeom prst="rightArrow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Oval 8"/>
            <p:cNvSpPr/>
            <p:nvPr/>
          </p:nvSpPr>
          <p:spPr>
            <a:xfrm>
              <a:off x="3482975" y="2911475"/>
              <a:ext cx="57150" cy="539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Up Arrow 10"/>
          <p:cNvSpPr/>
          <p:nvPr/>
        </p:nvSpPr>
        <p:spPr>
          <a:xfrm>
            <a:off x="4024623" y="4167308"/>
            <a:ext cx="104957" cy="258396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>
          <a:xfrm rot="16200000">
            <a:off x="2798682" y="2837495"/>
            <a:ext cx="615950" cy="3683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257454" y="2906143"/>
            <a:ext cx="89737" cy="40653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ightning Bolt 30"/>
          <p:cNvSpPr/>
          <p:nvPr/>
        </p:nvSpPr>
        <p:spPr>
          <a:xfrm rot="19560685" flipH="1">
            <a:off x="3479273" y="2903953"/>
            <a:ext cx="465093" cy="616605"/>
          </a:xfrm>
          <a:prstGeom prst="lightningBolt">
            <a:avLst/>
          </a:prstGeom>
          <a:solidFill>
            <a:srgbClr val="FFFF00"/>
          </a:solidFill>
          <a:ln>
            <a:solidFill>
              <a:srgbClr val="F6D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62141" y="3681047"/>
            <a:ext cx="2485292" cy="7619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Chemical Pool</a:t>
            </a:r>
          </a:p>
        </p:txBody>
      </p:sp>
    </p:spTree>
    <p:extLst>
      <p:ext uri="{BB962C8B-B14F-4D97-AF65-F5344CB8AC3E}">
        <p14:creationId xmlns:p14="http://schemas.microsoft.com/office/powerpoint/2010/main" val="135973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1605E-6 L -4.72222E-6 0.16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3.33333E-6 -0.2058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7 L 3.88889E-6 0.1895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7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30" grpId="0" animBg="1"/>
      <p:bldP spid="30" grpId="1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 (Estimated)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36" t="20118" r="74438" b="40689"/>
          <a:stretch/>
        </p:blipFill>
        <p:spPr>
          <a:xfrm>
            <a:off x="1562101" y="1071562"/>
            <a:ext cx="6451599" cy="3822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200" y="4254500"/>
            <a:ext cx="208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 $347.15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9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Gantt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8" y="1071562"/>
            <a:ext cx="6781802" cy="38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98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36346" y="1477143"/>
            <a:ext cx="6270922" cy="157367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1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Mission Overview:</a:t>
            </a:r>
            <a:endParaRPr lang="en" dirty="0"/>
          </a:p>
        </p:txBody>
      </p:sp>
      <p:sp>
        <p:nvSpPr>
          <p:cNvPr id="159" name="Shape 159"/>
          <p:cNvSpPr txBox="1">
            <a:spLocks noGrp="1"/>
          </p:cNvSpPr>
          <p:nvPr>
            <p:ph idx="1"/>
          </p:nvPr>
        </p:nvSpPr>
        <p:spPr>
          <a:xfrm>
            <a:off x="1028700" y="1524000"/>
            <a:ext cx="7200900" cy="26860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Basic objectives: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Navigate the O.S.V. to within 250 mm of the polluted water source.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Measure the pH of the water source.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Communicate the pH of the water source back to command, within 0.3 units.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Advanced objectives: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Collect a 10-15 mL sample of the water source, prior to neutralization.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Neutralize the pH of the pool by returning the pool pH level to a range of 6-8, and transmit that the pool’s pH was neutralized, back to command.</a:t>
            </a:r>
          </a:p>
        </p:txBody>
      </p:sp>
    </p:spTree>
    <p:extLst>
      <p:ext uri="{BB962C8B-B14F-4D97-AF65-F5344CB8AC3E}">
        <p14:creationId xmlns:p14="http://schemas.microsoft.com/office/powerpoint/2010/main" val="345243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0" y="1"/>
            <a:ext cx="5092700" cy="67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Isometric view of the O.S.V.</a:t>
            </a:r>
          </a:p>
        </p:txBody>
      </p:sp>
      <p:sp>
        <p:nvSpPr>
          <p:cNvPr id="3" name="Line Callout 1 2"/>
          <p:cNvSpPr/>
          <p:nvPr/>
        </p:nvSpPr>
        <p:spPr>
          <a:xfrm>
            <a:off x="6971168" y="2746345"/>
            <a:ext cx="1249378" cy="377101"/>
          </a:xfrm>
          <a:prstGeom prst="borderCallout1">
            <a:avLst>
              <a:gd name="adj1" fmla="val 54762"/>
              <a:gd name="adj2" fmla="val -9058"/>
              <a:gd name="adj3" fmla="val 11666"/>
              <a:gd name="adj4" fmla="val -11876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12v and 7.2v battery</a:t>
            </a:r>
            <a:endParaRPr lang="en-US" sz="900" dirty="0"/>
          </a:p>
        </p:txBody>
      </p:sp>
      <p:sp>
        <p:nvSpPr>
          <p:cNvPr id="7" name="Line Callout 1 6"/>
          <p:cNvSpPr/>
          <p:nvPr/>
        </p:nvSpPr>
        <p:spPr>
          <a:xfrm>
            <a:off x="6844420" y="1628997"/>
            <a:ext cx="1249378" cy="377101"/>
          </a:xfrm>
          <a:prstGeom prst="borderCallout1">
            <a:avLst>
              <a:gd name="adj1" fmla="val 57162"/>
              <a:gd name="adj2" fmla="val -10507"/>
              <a:gd name="adj3" fmla="val 150913"/>
              <a:gd name="adj4" fmla="val -4992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12v DC Motor</a:t>
            </a:r>
            <a:endParaRPr lang="en-US" sz="900" dirty="0"/>
          </a:p>
        </p:txBody>
      </p:sp>
      <p:sp>
        <p:nvSpPr>
          <p:cNvPr id="8" name="Line Callout 1 7"/>
          <p:cNvSpPr/>
          <p:nvPr/>
        </p:nvSpPr>
        <p:spPr>
          <a:xfrm>
            <a:off x="769545" y="2531199"/>
            <a:ext cx="1249378" cy="377101"/>
          </a:xfrm>
          <a:prstGeom prst="borderCallout1">
            <a:avLst>
              <a:gd name="adj1" fmla="val 47559"/>
              <a:gd name="adj2" fmla="val 105435"/>
              <a:gd name="adj3" fmla="val 78889"/>
              <a:gd name="adj4" fmla="val 1703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L298 Dual H-Bridge</a:t>
            </a:r>
            <a:endParaRPr lang="en-US" sz="900" dirty="0"/>
          </a:p>
        </p:txBody>
      </p:sp>
      <p:sp>
        <p:nvSpPr>
          <p:cNvPr id="9" name="Line Callout 1 8"/>
          <p:cNvSpPr/>
          <p:nvPr/>
        </p:nvSpPr>
        <p:spPr>
          <a:xfrm>
            <a:off x="1023042" y="3264530"/>
            <a:ext cx="1249378" cy="377101"/>
          </a:xfrm>
          <a:prstGeom prst="borderCallout1">
            <a:avLst>
              <a:gd name="adj1" fmla="val 47559"/>
              <a:gd name="adj2" fmla="val 105435"/>
              <a:gd name="adj3" fmla="val -2739"/>
              <a:gd name="adj4" fmla="val 1855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Arduino</a:t>
            </a:r>
            <a:endParaRPr lang="en-US" sz="900" dirty="0"/>
          </a:p>
        </p:txBody>
      </p:sp>
      <p:sp>
        <p:nvSpPr>
          <p:cNvPr id="10" name="Line Callout 1 9"/>
          <p:cNvSpPr/>
          <p:nvPr/>
        </p:nvSpPr>
        <p:spPr>
          <a:xfrm>
            <a:off x="6029608" y="1070323"/>
            <a:ext cx="1249378" cy="377101"/>
          </a:xfrm>
          <a:prstGeom prst="borderCallout1">
            <a:avLst>
              <a:gd name="adj1" fmla="val 57162"/>
              <a:gd name="adj2" fmla="val -9782"/>
              <a:gd name="adj3" fmla="val 131707"/>
              <a:gd name="adj4" fmla="val -51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Vex platform lifter</a:t>
            </a:r>
            <a:endParaRPr lang="en-US" sz="900" dirty="0"/>
          </a:p>
        </p:txBody>
      </p:sp>
      <p:sp>
        <p:nvSpPr>
          <p:cNvPr id="11" name="Line Callout 1 10"/>
          <p:cNvSpPr/>
          <p:nvPr/>
        </p:nvSpPr>
        <p:spPr>
          <a:xfrm>
            <a:off x="1296972" y="1385560"/>
            <a:ext cx="1249378" cy="377101"/>
          </a:xfrm>
          <a:prstGeom prst="borderCallout1">
            <a:avLst>
              <a:gd name="adj1" fmla="val 76368"/>
              <a:gd name="adj2" fmla="val 106885"/>
              <a:gd name="adj3" fmla="val 256549"/>
              <a:gd name="adj4" fmla="val 2239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Instrument Platform</a:t>
            </a: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776110" y="223225"/>
            <a:ext cx="1493822" cy="479834"/>
          </a:xfrm>
          <a:prstGeom prst="borderCallout1">
            <a:avLst>
              <a:gd name="adj1" fmla="val 94222"/>
              <a:gd name="adj2" fmla="val -8939"/>
              <a:gd name="adj3" fmla="val 142688"/>
              <a:gd name="adj4" fmla="val -4378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syringe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6971168" y="1747319"/>
            <a:ext cx="1493822" cy="479834"/>
          </a:xfrm>
          <a:prstGeom prst="borderCallout1">
            <a:avLst>
              <a:gd name="adj1" fmla="val 94222"/>
              <a:gd name="adj2" fmla="val -8939"/>
              <a:gd name="adj3" fmla="val 121933"/>
              <a:gd name="adj4" fmla="val -462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Sampling syringe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1244851" y="434567"/>
            <a:ext cx="1493822" cy="479834"/>
          </a:xfrm>
          <a:prstGeom prst="borderCallout1">
            <a:avLst>
              <a:gd name="adj1" fmla="val 62146"/>
              <a:gd name="adj2" fmla="val 106212"/>
              <a:gd name="adj3" fmla="val 69104"/>
              <a:gd name="adj4" fmla="val 1634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Base dispensing motor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0893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and front views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3" r="16072"/>
          <a:stretch/>
        </p:blipFill>
        <p:spPr>
          <a:xfrm>
            <a:off x="1160585" y="1016245"/>
            <a:ext cx="3761448" cy="39865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0" r="15923"/>
          <a:stretch/>
        </p:blipFill>
        <p:spPr>
          <a:xfrm>
            <a:off x="5064370" y="1016245"/>
            <a:ext cx="3531936" cy="39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2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platform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1138" y="1040423"/>
            <a:ext cx="4056186" cy="4103077"/>
          </a:xfrm>
        </p:spPr>
      </p:pic>
      <p:sp>
        <p:nvSpPr>
          <p:cNvPr id="5" name="Line Callout 1 4"/>
          <p:cNvSpPr/>
          <p:nvPr/>
        </p:nvSpPr>
        <p:spPr>
          <a:xfrm>
            <a:off x="5802924" y="2612414"/>
            <a:ext cx="1922586" cy="679938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Pump to agitate solution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2708031" y="1593055"/>
            <a:ext cx="996461" cy="527539"/>
          </a:xfrm>
          <a:prstGeom prst="borderCallout1">
            <a:avLst>
              <a:gd name="adj1" fmla="val 47639"/>
              <a:gd name="adj2" fmla="val 111667"/>
              <a:gd name="adj3" fmla="val 145833"/>
              <a:gd name="adj4" fmla="val 162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 meter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750278" y="2883876"/>
            <a:ext cx="1595802" cy="408475"/>
          </a:xfrm>
          <a:prstGeom prst="borderCallout1">
            <a:avLst>
              <a:gd name="adj1" fmla="val 47764"/>
              <a:gd name="adj2" fmla="val 105177"/>
              <a:gd name="adj3" fmla="val 284224"/>
              <a:gd name="adj4" fmla="val 1984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Couterbalance</a:t>
            </a:r>
            <a:r>
              <a:rPr lang="en-US" sz="1200" dirty="0" smtClean="0"/>
              <a:t> slots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54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Mass Estimation Table of the O.S.V.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543990"/>
              </p:ext>
            </p:extLst>
          </p:nvPr>
        </p:nvGraphicFramePr>
        <p:xfrm>
          <a:off x="3042115" y="1225882"/>
          <a:ext cx="3174069" cy="3576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203"/>
                <a:gridCol w="739720"/>
                <a:gridCol w="645573"/>
                <a:gridCol w="645573"/>
              </a:tblGrid>
              <a:tr h="373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 (g)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 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12V battery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7.2v battery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Vex Motor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87.1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174.2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Sprockets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 Solution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Wooden 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Pump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 monitor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Lifting Platform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Arduino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Wheels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373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Platform counterbalance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  <a:tr h="201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3125.4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87" marR="10087" marT="10087" marB="0" anchor="b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1046</Words>
  <Application>Microsoft Office PowerPoint</Application>
  <PresentationFormat>On-screen Show (16:9)</PresentationFormat>
  <Paragraphs>365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Franklin Gothic Book</vt:lpstr>
      <vt:lpstr>Tahoma</vt:lpstr>
      <vt:lpstr>Times New Roman</vt:lpstr>
      <vt:lpstr>Crop</vt:lpstr>
      <vt:lpstr>Office Theme</vt:lpstr>
      <vt:lpstr>Milestone 2</vt:lpstr>
      <vt:lpstr>Meet the team:</vt:lpstr>
      <vt:lpstr>Presentation overview</vt:lpstr>
      <vt:lpstr>Mission Overview:</vt:lpstr>
      <vt:lpstr>Isometric view of the O.S.V.</vt:lpstr>
      <vt:lpstr>PowerPoint Presentation</vt:lpstr>
      <vt:lpstr>Side and front views</vt:lpstr>
      <vt:lpstr>Instrument platform</vt:lpstr>
      <vt:lpstr>Mass Estimation Table of the O.S.V.</vt:lpstr>
      <vt:lpstr>Free body diagram of wheel over sand</vt:lpstr>
      <vt:lpstr>Free body diagram of wheel over sand</vt:lpstr>
      <vt:lpstr>Model used to derive calculations</vt:lpstr>
      <vt:lpstr>PowerPoint Presentation</vt:lpstr>
      <vt:lpstr>PowerPoint Presentation</vt:lpstr>
      <vt:lpstr>PowerPoint Presentation</vt:lpstr>
      <vt:lpstr>Drive Motor selection</vt:lpstr>
      <vt:lpstr>Platform motor calculations</vt:lpstr>
      <vt:lpstr>Platform motor</vt:lpstr>
      <vt:lpstr>Motor Current Draw</vt:lpstr>
      <vt:lpstr>12V Battery</vt:lpstr>
      <vt:lpstr>7.2 V Battery</vt:lpstr>
      <vt:lpstr>Mission expectations</vt:lpstr>
      <vt:lpstr>Chemical Calculations</vt:lpstr>
      <vt:lpstr>Chemical Calculations</vt:lpstr>
      <vt:lpstr>Sensory capability</vt:lpstr>
      <vt:lpstr>Actuation devices</vt:lpstr>
      <vt:lpstr>Basic Circuit Diagram</vt:lpstr>
      <vt:lpstr>Control algorithm - Locomotion</vt:lpstr>
      <vt:lpstr>Control algorithm – Mission objectives</vt:lpstr>
      <vt:lpstr>Control algorithm – Mission objectives</vt:lpstr>
      <vt:lpstr>Bill of Materials (Estimated)</vt:lpstr>
      <vt:lpstr>Updated Gantt Chart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2.</dc:title>
  <dc:creator>Michael Tao</dc:creator>
  <cp:lastModifiedBy>Michael Tao</cp:lastModifiedBy>
  <cp:revision>38</cp:revision>
  <dcterms:modified xsi:type="dcterms:W3CDTF">2016-03-10T18:47:35Z</dcterms:modified>
</cp:coreProperties>
</file>